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3" r:id="rId5"/>
    <p:sldId id="265" r:id="rId6"/>
    <p:sldId id="267" r:id="rId7"/>
    <p:sldId id="268" r:id="rId8"/>
    <p:sldId id="269" r:id="rId9"/>
    <p:sldId id="270" r:id="rId10"/>
    <p:sldId id="271" r:id="rId11"/>
    <p:sldId id="273" r:id="rId12"/>
    <p:sldId id="293" r:id="rId13"/>
    <p:sldId id="275" r:id="rId14"/>
    <p:sldId id="294" r:id="rId15"/>
    <p:sldId id="295" r:id="rId16"/>
    <p:sldId id="277" r:id="rId17"/>
    <p:sldId id="278" r:id="rId18"/>
    <p:sldId id="279" r:id="rId19"/>
    <p:sldId id="280" r:id="rId20"/>
    <p:sldId id="281" r:id="rId21"/>
    <p:sldId id="282" r:id="rId22"/>
    <p:sldId id="296" r:id="rId23"/>
    <p:sldId id="283" r:id="rId24"/>
    <p:sldId id="284" r:id="rId25"/>
    <p:sldId id="286" r:id="rId26"/>
    <p:sldId id="287" r:id="rId27"/>
    <p:sldId id="288" r:id="rId28"/>
    <p:sldId id="29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FB9"/>
    <a:srgbClr val="336600"/>
    <a:srgbClr val="E0DFB3"/>
    <a:srgbClr val="666633"/>
    <a:srgbClr val="81B252"/>
    <a:srgbClr val="76A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0"/>
    <p:restoredTop sz="94444"/>
  </p:normalViewPr>
  <p:slideViewPr>
    <p:cSldViewPr snapToGrid="0" snapToObjects="1">
      <p:cViewPr varScale="1">
        <p:scale>
          <a:sx n="164" d="100"/>
          <a:sy n="164" d="100"/>
        </p:scale>
        <p:origin x="240" y="184"/>
      </p:cViewPr>
      <p:guideLst>
        <p:guide orient="horz" pos="21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26927-24CC-F441-8923-2AC81811463E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61697-E61E-D046-B866-0441221D7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9ADCD18-B80A-FC49-8EE4-168C1F1BD4B6}" type="slidenum">
              <a:rPr lang="pt-PT" sz="1200" i="0">
                <a:solidFill>
                  <a:srgbClr val="006600"/>
                </a:solidFill>
              </a:rPr>
              <a:pPr eaLnBrk="1" hangingPunct="1"/>
              <a:t>1</a:t>
            </a:fld>
            <a:endParaRPr lang="pt-PT" sz="1200" i="0">
              <a:solidFill>
                <a:srgbClr val="0066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PT" sz="1800"/>
              <a:t>Vou iniciar a apresentação do trabalho realizado no Doutoramento</a:t>
            </a:r>
          </a:p>
        </p:txBody>
      </p:sp>
    </p:spTree>
    <p:extLst>
      <p:ext uri="{BB962C8B-B14F-4D97-AF65-F5344CB8AC3E}">
        <p14:creationId xmlns:p14="http://schemas.microsoft.com/office/powerpoint/2010/main" val="172316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P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D19A62-C3E1-814C-A52B-38FD49768A8D}" type="datetime1">
              <a:rPr lang="pt-PT" smtClean="0"/>
              <a:t>17/12/17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6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073929-3649-0245-A06A-C5F3B9166086}" type="datetime1">
              <a:rPr lang="pt-PT" smtClean="0"/>
              <a:t>17/12/17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79AA2D-6101-214E-B2EE-E5FCB12EA3A6}" type="datetime1">
              <a:rPr lang="pt-PT" smtClean="0"/>
              <a:t>17/12/17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2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286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2286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319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720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477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69536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0786"/>
            <a:ext cx="7886700" cy="4616177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31D85A-7A5F-9146-B5F3-74CDB4B31FD8}" type="datetime1">
              <a:rPr lang="pt-PT" smtClean="0"/>
              <a:t>17/12/17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69B8633-50AA-C649-B7B0-83A5366BAFDF}" type="datetime1">
              <a:rPr lang="pt-PT" smtClean="0"/>
              <a:t>17/12/17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9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5DED23-00AD-4D4F-8B50-2228181518C9}" type="datetime1">
              <a:rPr lang="pt-PT" smtClean="0"/>
              <a:t>17/12/17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9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A90BE-4418-FF4A-8948-D5FB001807FE}" type="datetime1">
              <a:rPr lang="pt-PT" smtClean="0"/>
              <a:t>17/12/17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4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1FE7D0A-B192-C243-9E6C-2CD47D1B56FC}" type="datetime1">
              <a:rPr lang="pt-PT" smtClean="0"/>
              <a:t>17/12/17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4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31F79D-AFF9-C94D-835C-75B9E4D1FAF3}" type="datetime1">
              <a:rPr lang="pt-PT" smtClean="0"/>
              <a:t>17/12/17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B09D96-4F6A-EB4E-A1ED-772065E22D48}" type="datetime1">
              <a:rPr lang="pt-PT" smtClean="0"/>
              <a:t>17/12/17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8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F5F59E6-CDE8-4044-BFD1-914AC02533C8}" type="datetime1">
              <a:rPr lang="pt-PT" smtClean="0"/>
              <a:t>17/12/17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Módulo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7D46-3E10-A241-AA42-96F401E0A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4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100000">
              <a:srgbClr val="E0DFB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5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98285"/>
            <a:ext cx="7886700" cy="4578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17D46-3E10-A241-AA42-96F401E0AD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</a:t>
            </a:r>
            <a:r>
              <a:rPr lang="pt-PT" smtClean="0"/>
              <a:t>ódulo 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0" y="185738"/>
            <a:ext cx="596183" cy="649308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628650" y="1512606"/>
            <a:ext cx="7886700" cy="0"/>
          </a:xfrm>
          <a:prstGeom prst="line">
            <a:avLst/>
          </a:prstGeom>
          <a:ln w="254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28650" y="6262643"/>
            <a:ext cx="7886700" cy="0"/>
          </a:xfrm>
          <a:prstGeom prst="line">
            <a:avLst/>
          </a:prstGeom>
          <a:ln w="254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1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66633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quasys.de/videoformats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449317" y="1574157"/>
            <a:ext cx="8213835" cy="2581153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pt-PT" dirty="0">
                <a:latin typeface="Times New Roman" charset="0"/>
              </a:rPr>
              <a:t>Módulo </a:t>
            </a:r>
            <a:r>
              <a:rPr lang="pt-PT" dirty="0" smtClean="0">
                <a:latin typeface="Times New Roman" charset="0"/>
              </a:rPr>
              <a:t>4 </a:t>
            </a:r>
            <a:r>
              <a:rPr lang="pt-PT" dirty="0">
                <a:latin typeface="Times New Roman" charset="0"/>
              </a:rPr>
              <a:t>– </a:t>
            </a:r>
            <a:r>
              <a:rPr lang="pt-PT">
                <a:latin typeface="Times New Roman" charset="0"/>
              </a:rPr>
              <a:t>Compressão </a:t>
            </a:r>
            <a:r>
              <a:rPr lang="pt-PT" smtClean="0">
                <a:latin typeface="Times New Roman" charset="0"/>
              </a:rPr>
              <a:t>de Vídeo</a:t>
            </a:r>
            <a:r>
              <a:rPr lang="pt-PT" dirty="0">
                <a:latin typeface="Times New Roman" charset="0"/>
              </a:rPr>
              <a:t/>
            </a:r>
            <a:br>
              <a:rPr lang="pt-PT" dirty="0">
                <a:latin typeface="Times New Roman" charset="0"/>
              </a:rPr>
            </a:br>
            <a:r>
              <a:rPr lang="pt-PT" sz="2800" dirty="0">
                <a:latin typeface="Times New Roman" charset="0"/>
              </a:rPr>
              <a:t>Sistemas </a:t>
            </a:r>
            <a:r>
              <a:rPr lang="pt-PT" sz="2800" dirty="0" smtClean="0">
                <a:latin typeface="Times New Roman" charset="0"/>
              </a:rPr>
              <a:t>Multimédia</a:t>
            </a:r>
            <a:r>
              <a:rPr lang="pt-PT" dirty="0" smtClean="0">
                <a:latin typeface="Times New Roman" charset="0"/>
              </a:rPr>
              <a:t/>
            </a:r>
            <a:br>
              <a:rPr lang="pt-PT" dirty="0" smtClean="0">
                <a:latin typeface="Times New Roman" charset="0"/>
              </a:rPr>
            </a:br>
            <a:r>
              <a:rPr lang="pt-PT" sz="3100" dirty="0" smtClean="0"/>
              <a:t>Ana Tom</a:t>
            </a:r>
            <a:r>
              <a:rPr lang="en-US" sz="3100" dirty="0" err="1" smtClean="0"/>
              <a:t>é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José Vieira</a:t>
            </a:r>
            <a:endParaRPr lang="pt-PT" sz="31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66150" y="4412275"/>
            <a:ext cx="6858000" cy="1655762"/>
          </a:xfrm>
        </p:spPr>
        <p:txBody>
          <a:bodyPr>
            <a:normAutofit/>
          </a:bodyPr>
          <a:lstStyle/>
          <a:p>
            <a:r>
              <a:rPr lang="pt-PT" sz="2400" dirty="0"/>
              <a:t>Departamento de </a:t>
            </a:r>
            <a:r>
              <a:rPr lang="pt-PT" sz="2400" dirty="0" err="1"/>
              <a:t>Electrónica</a:t>
            </a:r>
            <a:r>
              <a:rPr lang="pt-PT" sz="2400" dirty="0"/>
              <a:t>, Telecomunicações e Informática</a:t>
            </a:r>
          </a:p>
          <a:p>
            <a:r>
              <a:rPr lang="pt-PT" sz="2800" dirty="0"/>
              <a:t>Universidade de Aveiro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51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latin typeface="Times New Roman" charset="0"/>
              </a:rPr>
              <a:t>Compressão de Vídeo</a:t>
            </a:r>
            <a:endParaRPr lang="pt-PT" dirty="0">
              <a:latin typeface="Times New Roman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Redução da </a:t>
            </a:r>
            <a:r>
              <a:rPr lang="pt-PT" dirty="0" smtClean="0">
                <a:latin typeface="Times New Roman" charset="0"/>
              </a:rPr>
              <a:t>irrelevância espacial</a:t>
            </a:r>
            <a:endParaRPr lang="pt-PT" dirty="0">
              <a:latin typeface="Times New Roman" charset="0"/>
            </a:endParaRPr>
          </a:p>
          <a:p>
            <a:pPr lvl="1"/>
            <a:r>
              <a:rPr lang="pt-PT" dirty="0" err="1" smtClean="0">
                <a:latin typeface="Times New Roman" charset="0"/>
                <a:ea typeface="ＭＳ Ｐゴシック" charset="0"/>
              </a:rPr>
              <a:t>Sub-amostragem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 das componentes de cor</a:t>
            </a:r>
            <a:endParaRPr lang="pt-PT" dirty="0">
              <a:latin typeface="Times New Roman" charset="0"/>
              <a:ea typeface="ＭＳ Ｐゴシック" charset="0"/>
            </a:endParaRPr>
          </a:p>
          <a:p>
            <a:r>
              <a:rPr lang="pt-PT" dirty="0" smtClean="0">
                <a:latin typeface="Times New Roman" charset="0"/>
              </a:rPr>
              <a:t>Redução </a:t>
            </a:r>
            <a:r>
              <a:rPr lang="pt-PT" dirty="0">
                <a:latin typeface="Times New Roman" charset="0"/>
              </a:rPr>
              <a:t>da </a:t>
            </a:r>
            <a:r>
              <a:rPr lang="pt-PT" dirty="0" smtClean="0">
                <a:latin typeface="Times New Roman" charset="0"/>
              </a:rPr>
              <a:t>irrelevância </a:t>
            </a:r>
            <a:r>
              <a:rPr lang="pt-PT" dirty="0">
                <a:latin typeface="Times New Roman" charset="0"/>
              </a:rPr>
              <a:t>temporal</a:t>
            </a:r>
          </a:p>
          <a:p>
            <a:pPr lvl="1"/>
            <a:r>
              <a:rPr lang="pt-PT" dirty="0" smtClean="0">
                <a:latin typeface="Times New Roman" charset="0"/>
                <a:ea typeface="ＭＳ Ｐゴシック" charset="0"/>
              </a:rPr>
              <a:t>Podem-se introduzir alguns artefactos nas sequências mais rápidas porque o sistema de visão tem uma percepção espaço tempo limitada.</a:t>
            </a:r>
            <a:endParaRPr lang="pt-PT" dirty="0">
              <a:latin typeface="Times New Roman" charset="0"/>
              <a:ea typeface="ＭＳ Ｐゴシック" charset="0"/>
            </a:endParaRPr>
          </a:p>
          <a:p>
            <a:pPr lvl="1"/>
            <a:endParaRPr lang="pt-PT" dirty="0">
              <a:solidFill>
                <a:schemeClr val="folHlink"/>
              </a:solidFill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Times New Roman" charset="0"/>
              </a:rPr>
              <a:t>Redundância</a:t>
            </a:r>
            <a:r>
              <a:rPr lang="en-GB" dirty="0">
                <a:latin typeface="Times New Roman" charset="0"/>
              </a:rPr>
              <a:t> Temporal</a:t>
            </a:r>
          </a:p>
        </p:txBody>
      </p:sp>
      <p:sp>
        <p:nvSpPr>
          <p:cNvPr id="1843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PT" smtClean="0">
                <a:latin typeface="Times New Roman" charset="0"/>
              </a:rPr>
              <a:t>Vídeo com pouco movimento</a:t>
            </a:r>
            <a:endParaRPr lang="pt-PT">
              <a:latin typeface="Times New Roman" charset="0"/>
            </a:endParaRPr>
          </a:p>
        </p:txBody>
      </p:sp>
      <p:sp>
        <p:nvSpPr>
          <p:cNvPr id="1843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628800"/>
            <a:ext cx="4041775" cy="639762"/>
          </a:xfrm>
        </p:spPr>
        <p:txBody>
          <a:bodyPr/>
          <a:lstStyle/>
          <a:p>
            <a:pPr algn="ctr"/>
            <a:r>
              <a:rPr lang="pt-PT" smtClean="0">
                <a:latin typeface="Times New Roman" charset="0"/>
              </a:rPr>
              <a:t>Vídeo com movimento de câmara</a:t>
            </a:r>
            <a:endParaRPr lang="pt-PT">
              <a:latin typeface="Times New Roman" charset="0"/>
            </a:endParaRPr>
          </a:p>
        </p:txBody>
      </p:sp>
      <p:pic>
        <p:nvPicPr>
          <p:cNvPr id="4" name="akiyoqcif_x264.mp4">
            <a:hlinkClick r:id="" action="ppaction://media"/>
          </p:cNvPr>
          <p:cNvPicPr>
            <a:picLocks noGrp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375" y="2492896"/>
            <a:ext cx="4040188" cy="3312368"/>
          </a:xfrm>
        </p:spPr>
      </p:pic>
      <p:pic>
        <p:nvPicPr>
          <p:cNvPr id="7" name="bridgecloseqcif_mpeg4.mp4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5025" y="2497138"/>
            <a:ext cx="4041775" cy="3306762"/>
          </a:xfrm>
        </p:spPr>
      </p:pic>
    </p:spTree>
    <p:extLst>
      <p:ext uri="{BB962C8B-B14F-4D97-AF65-F5344CB8AC3E}">
        <p14:creationId xmlns:p14="http://schemas.microsoft.com/office/powerpoint/2010/main" val="79539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>
                <a:latin typeface="Times New Roman" charset="0"/>
              </a:rPr>
              <a:t>Redundância</a:t>
            </a:r>
            <a:r>
              <a:rPr lang="en-GB" sz="4000" dirty="0">
                <a:latin typeface="Times New Roman" charset="0"/>
              </a:rPr>
              <a:t> Temporal – </a:t>
            </a:r>
            <a:r>
              <a:rPr lang="en-GB" sz="4000" dirty="0" err="1">
                <a:latin typeface="Times New Roman" charset="0"/>
              </a:rPr>
              <a:t>Diferença</a:t>
            </a:r>
            <a:r>
              <a:rPr lang="en-GB" sz="4000" dirty="0">
                <a:latin typeface="Times New Roman" charset="0"/>
              </a:rPr>
              <a:t> Entre Frames</a:t>
            </a:r>
          </a:p>
        </p:txBody>
      </p:sp>
      <p:sp>
        <p:nvSpPr>
          <p:cNvPr id="19458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>
                <a:latin typeface="Times New Roman" charset="0"/>
              </a:rPr>
              <a:t>Vídeo com pouco movimento</a:t>
            </a:r>
          </a:p>
        </p:txBody>
      </p:sp>
      <p:sp>
        <p:nvSpPr>
          <p:cNvPr id="19459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>
                <a:latin typeface="Times New Roman" charset="0"/>
              </a:rPr>
              <a:t>Vídeo com movimento de câmara</a:t>
            </a:r>
          </a:p>
        </p:txBody>
      </p:sp>
      <p:pic>
        <p:nvPicPr>
          <p:cNvPr id="3" name="akiyoqcif_DJBvNc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238" y="2895600"/>
            <a:ext cx="3868737" cy="2901950"/>
          </a:xfrm>
        </p:spPr>
      </p:pic>
      <p:pic>
        <p:nvPicPr>
          <p:cNvPr id="6" name="bridgecloseqcif_aJwmDv.mp4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2889250"/>
            <a:ext cx="3887788" cy="2916238"/>
          </a:xfrm>
        </p:spPr>
      </p:pic>
    </p:spTree>
    <p:extLst>
      <p:ext uri="{BB962C8B-B14F-4D97-AF65-F5344CB8AC3E}">
        <p14:creationId xmlns:p14="http://schemas.microsoft.com/office/powerpoint/2010/main" val="7417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latin typeface="Times New Roman" charset="0"/>
              </a:rPr>
              <a:t>Redundância Temporal – Diferença Entre Frames</a:t>
            </a:r>
          </a:p>
        </p:txBody>
      </p:sp>
      <p:sp>
        <p:nvSpPr>
          <p:cNvPr id="20482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Times New Roman" charset="0"/>
              </a:rPr>
              <a:t>Vídeo</a:t>
            </a:r>
            <a:r>
              <a:rPr lang="en-GB" dirty="0">
                <a:latin typeface="Times New Roman" charset="0"/>
              </a:rPr>
              <a:t> com </a:t>
            </a:r>
            <a:r>
              <a:rPr lang="en-GB" dirty="0" err="1">
                <a:latin typeface="Times New Roman" charset="0"/>
              </a:rPr>
              <a:t>pouco</a:t>
            </a:r>
            <a:r>
              <a:rPr lang="en-GB" dirty="0">
                <a:latin typeface="Times New Roman" charset="0"/>
              </a:rPr>
              <a:t> </a:t>
            </a:r>
            <a:r>
              <a:rPr lang="en-GB" dirty="0" err="1">
                <a:latin typeface="Times New Roman" charset="0"/>
              </a:rPr>
              <a:t>movimento</a:t>
            </a:r>
            <a:endParaRPr lang="en-GB" dirty="0">
              <a:latin typeface="Times New Roman" charset="0"/>
            </a:endParaRPr>
          </a:p>
        </p:txBody>
      </p:sp>
      <p:sp>
        <p:nvSpPr>
          <p:cNvPr id="20483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637110"/>
            <a:ext cx="4041775" cy="639762"/>
          </a:xfrm>
        </p:spPr>
        <p:txBody>
          <a:bodyPr/>
          <a:lstStyle/>
          <a:p>
            <a:pPr algn="ctr"/>
            <a:r>
              <a:rPr lang="en-GB" dirty="0" err="1">
                <a:latin typeface="Times New Roman" charset="0"/>
              </a:rPr>
              <a:t>Vídeo</a:t>
            </a:r>
            <a:r>
              <a:rPr lang="en-GB" dirty="0">
                <a:latin typeface="Times New Roman" charset="0"/>
              </a:rPr>
              <a:t> com </a:t>
            </a:r>
            <a:r>
              <a:rPr lang="en-GB" dirty="0" err="1">
                <a:latin typeface="Times New Roman" charset="0"/>
              </a:rPr>
              <a:t>movimento</a:t>
            </a:r>
            <a:r>
              <a:rPr lang="en-GB" dirty="0">
                <a:latin typeface="Times New Roman" charset="0"/>
              </a:rPr>
              <a:t> de </a:t>
            </a:r>
            <a:r>
              <a:rPr lang="en-GB" dirty="0" err="1">
                <a:latin typeface="Times New Roman" charset="0"/>
              </a:rPr>
              <a:t>câmara</a:t>
            </a:r>
            <a:endParaRPr lang="en-GB" dirty="0">
              <a:latin typeface="Times New Roman" charset="0"/>
            </a:endParaRPr>
          </a:p>
        </p:txBody>
      </p:sp>
      <p:pic>
        <p:nvPicPr>
          <p:cNvPr id="20484" name="Content Placeholder 5" descr="akiyoqcif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00" b="-9100"/>
          <a:stretch>
            <a:fillRect/>
          </a:stretch>
        </p:blipFill>
        <p:spPr/>
      </p:pic>
      <p:pic>
        <p:nvPicPr>
          <p:cNvPr id="20485" name="Content Placeholder 6" descr="bridgecloseqcif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77" b="-9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75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latin typeface="Times New Roman" charset="0"/>
              </a:rPr>
              <a:t>Medição da Qualidade de Vídeo</a:t>
            </a:r>
            <a:endParaRPr lang="en-GB" dirty="0">
              <a:latin typeface="Times New Roman" charset="0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Tx/>
              <a:buNone/>
            </a:pPr>
            <a:endParaRPr lang="en-GB" sz="2400" dirty="0">
              <a:latin typeface="Times New Roman" charset="0"/>
              <a:ea typeface="ＭＳ Ｐゴシック" charset="0"/>
            </a:endParaRPr>
          </a:p>
          <a:p>
            <a:endParaRPr lang="en-GB" sz="2800" dirty="0">
              <a:latin typeface="Times New Roman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81050" y="1713186"/>
            <a:ext cx="7886700" cy="4616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Testes subjetivos</a:t>
            </a:r>
          </a:p>
          <a:p>
            <a:pPr lvl="1"/>
            <a:r>
              <a:rPr lang="pt-PT" dirty="0" smtClean="0"/>
              <a:t>São usados utilizadores humanos para classificar a qualidade do vídeo</a:t>
            </a:r>
          </a:p>
          <a:p>
            <a:pPr lvl="1"/>
            <a:r>
              <a:rPr lang="pt-PT" dirty="0" smtClean="0"/>
              <a:t>São visionadas pares (A e B) de sequências de vídeo para avaliação</a:t>
            </a:r>
          </a:p>
          <a:p>
            <a:pPr lvl="1"/>
            <a:r>
              <a:rPr lang="pt-PT" dirty="0" smtClean="0"/>
              <a:t>Os utilizadores têm de realizar uma classificação de acordo com uma escala standard</a:t>
            </a:r>
          </a:p>
          <a:p>
            <a:pPr lvl="1"/>
            <a:r>
              <a:rPr lang="pt-PT" dirty="0" smtClean="0"/>
              <a:t>Em geral uma das sequências de vídeo é uma referência</a:t>
            </a:r>
            <a:endParaRPr lang="en-GB" dirty="0" smtClean="0">
              <a:ea typeface="ＭＳ Ｐゴシック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latin typeface="Times New Roman" charset="0"/>
              </a:rPr>
              <a:t>Medição da Qualidade de Vídeo</a:t>
            </a:r>
            <a:endParaRPr lang="en-GB" dirty="0">
              <a:latin typeface="Times New Roman" charset="0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Tx/>
              <a:buNone/>
            </a:pPr>
            <a:endParaRPr lang="en-GB" sz="2400" dirty="0">
              <a:latin typeface="Times New Roman" charset="0"/>
              <a:ea typeface="ＭＳ Ｐゴシック" charset="0"/>
            </a:endParaRPr>
          </a:p>
          <a:p>
            <a:endParaRPr lang="en-GB" sz="2800" dirty="0">
              <a:latin typeface="Times New Roman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81050" y="1713186"/>
            <a:ext cx="7886700" cy="4616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Testes objetivos</a:t>
            </a:r>
          </a:p>
          <a:p>
            <a:pPr lvl="1"/>
            <a:r>
              <a:rPr lang="pt-PT" dirty="0" smtClean="0"/>
              <a:t>É calculado o </a:t>
            </a:r>
            <a:r>
              <a:rPr lang="pt-PT" dirty="0" err="1" smtClean="0"/>
              <a:t>Peak</a:t>
            </a:r>
            <a:r>
              <a:rPr lang="pt-PT" dirty="0" smtClean="0"/>
              <a:t> </a:t>
            </a:r>
            <a:r>
              <a:rPr lang="pt-PT" dirty="0" err="1" smtClean="0"/>
              <a:t>Signal</a:t>
            </a:r>
            <a:r>
              <a:rPr lang="pt-PT" dirty="0" smtClean="0"/>
              <a:t> to Noise Ratio (PSNR) entre o vídeo codificado e a referência</a:t>
            </a:r>
          </a:p>
          <a:p>
            <a:pPr marL="342900" lvl="1" indent="0">
              <a:buNone/>
            </a:pPr>
            <a:endParaRPr lang="pt-PT" dirty="0" smtClean="0"/>
          </a:p>
          <a:p>
            <a:pPr marL="342900" lvl="1" indent="0">
              <a:buNone/>
            </a:pPr>
            <a:endParaRPr lang="pt-PT" dirty="0"/>
          </a:p>
          <a:p>
            <a:pPr marL="342900" lvl="1" indent="0">
              <a:buNone/>
            </a:pPr>
            <a:endParaRPr lang="pt-PT" dirty="0" smtClean="0"/>
          </a:p>
          <a:p>
            <a:pPr marL="342900" lvl="1" indent="0">
              <a:buNone/>
            </a:pPr>
            <a:endParaRPr lang="pt-PT" dirty="0"/>
          </a:p>
          <a:p>
            <a:pPr marL="342900" lvl="1" indent="0">
              <a:buNone/>
            </a:pPr>
            <a:endParaRPr lang="pt-PT" dirty="0" smtClean="0"/>
          </a:p>
          <a:p>
            <a:pPr marL="342900" lvl="1" indent="0">
              <a:buNone/>
            </a:pPr>
            <a:r>
              <a:rPr lang="pt-PT" dirty="0" smtClean="0"/>
              <a:t>Se o vídeo tiver </a:t>
            </a:r>
            <a:r>
              <a:rPr lang="pt-PT" i="1" dirty="0" err="1" smtClean="0"/>
              <a:t>N</a:t>
            </a:r>
            <a:r>
              <a:rPr lang="pt-PT" i="1" baseline="-25000" dirty="0" err="1" smtClean="0"/>
              <a:t>f</a:t>
            </a:r>
            <a:r>
              <a:rPr lang="pt-PT" dirty="0" smtClean="0"/>
              <a:t> </a:t>
            </a:r>
            <a:r>
              <a:rPr lang="pt-PT" dirty="0" err="1" smtClean="0"/>
              <a:t>frames</a:t>
            </a:r>
            <a:r>
              <a:rPr lang="pt-PT" dirty="0" smtClean="0"/>
              <a:t> </a:t>
            </a:r>
            <a:r>
              <a:rPr lang="pt-PT" i="1" dirty="0" smtClean="0"/>
              <a:t>f</a:t>
            </a:r>
          </a:p>
          <a:p>
            <a:pPr marL="342900" lvl="1" indent="0">
              <a:buNone/>
            </a:pPr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239296" y="3008920"/>
                <a:ext cx="4970207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𝑁𝑙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𝑁𝑐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𝑁𝑙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𝑟𝑒𝑓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𝑡𝑒𝑠𝑡𝑒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96" y="3008920"/>
                <a:ext cx="4970207" cy="815864"/>
              </a:xfrm>
              <a:prstGeom prst="rect">
                <a:avLst/>
              </a:prstGeom>
              <a:blipFill rotWithShape="0">
                <a:blip r:embed="rId2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01052" y="4025817"/>
                <a:ext cx="29418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𝑃𝑆𝑁𝑅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10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𝑀𝑆𝐸</m:t>
                          </m:r>
                        </m:den>
                      </m:f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52" y="4025817"/>
                <a:ext cx="2941896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01052" y="5301844"/>
                <a:ext cx="3139064" cy="8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𝑃𝑆𝑁𝑅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𝑃𝑆𝑁𝑅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52" y="5301844"/>
                <a:ext cx="3139064" cy="8384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0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Segmentação </a:t>
            </a:r>
            <a:r>
              <a:rPr lang="pt-PT" dirty="0" smtClean="0">
                <a:latin typeface="Times New Roman" charset="0"/>
              </a:rPr>
              <a:t>da </a:t>
            </a:r>
            <a:r>
              <a:rPr lang="pt-PT" dirty="0" err="1">
                <a:latin typeface="Times New Roman" charset="0"/>
              </a:rPr>
              <a:t>F</a:t>
            </a:r>
            <a:r>
              <a:rPr lang="pt-PT" dirty="0" err="1" smtClean="0">
                <a:latin typeface="Times New Roman" charset="0"/>
              </a:rPr>
              <a:t>rame</a:t>
            </a:r>
            <a:endParaRPr lang="en-GB" dirty="0">
              <a:latin typeface="Times New Roman" charset="0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t-PT" sz="2800" dirty="0" smtClean="0">
                <a:latin typeface="Times New Roman" charset="0"/>
              </a:rPr>
              <a:t>A </a:t>
            </a:r>
            <a:r>
              <a:rPr lang="pt-PT" sz="2800" dirty="0" err="1">
                <a:latin typeface="Times New Roman" charset="0"/>
              </a:rPr>
              <a:t>frame</a:t>
            </a:r>
            <a:r>
              <a:rPr lang="pt-PT" sz="2800" dirty="0">
                <a:latin typeface="Times New Roman" charset="0"/>
              </a:rPr>
              <a:t> </a:t>
            </a:r>
            <a:r>
              <a:rPr lang="pt-PT" sz="2800" dirty="0" smtClean="0">
                <a:latin typeface="Times New Roman" charset="0"/>
              </a:rPr>
              <a:t>atual </a:t>
            </a:r>
            <a:r>
              <a:rPr lang="pt-PT" sz="2800" dirty="0">
                <a:latin typeface="Times New Roman" charset="0"/>
              </a:rPr>
              <a:t>é </a:t>
            </a:r>
            <a:r>
              <a:rPr lang="pt-PT" sz="2800" dirty="0" smtClean="0">
                <a:latin typeface="Times New Roman" charset="0"/>
              </a:rPr>
              <a:t>dividida</a:t>
            </a:r>
            <a:endParaRPr lang="pt-PT" sz="2800" dirty="0">
              <a:latin typeface="Times New Roman" charset="0"/>
            </a:endParaRPr>
          </a:p>
          <a:p>
            <a:pPr lvl="1"/>
            <a:r>
              <a:rPr lang="pt-PT" sz="2400" dirty="0">
                <a:latin typeface="Times New Roman" charset="0"/>
                <a:ea typeface="ＭＳ Ｐゴシック" charset="0"/>
              </a:rPr>
              <a:t> em blocos não sobrepostos de 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tamanho </a:t>
            </a:r>
            <a:r>
              <a:rPr lang="pt-PT" sz="2400" i="1" dirty="0" smtClean="0">
                <a:latin typeface="Times New Roman" charset="0"/>
                <a:ea typeface="ＭＳ Ｐゴシック" charset="0"/>
              </a:rPr>
              <a:t>N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×</a:t>
            </a:r>
            <a:r>
              <a:rPr lang="pt-PT" i="1" dirty="0">
                <a:ea typeface="ＭＳ Ｐゴシック" charset="0"/>
              </a:rPr>
              <a:t>N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.</a:t>
            </a:r>
            <a:endParaRPr lang="pt-PT" sz="2400" dirty="0">
              <a:latin typeface="Times New Roman" charset="0"/>
              <a:ea typeface="ＭＳ Ｐゴシック" charset="0"/>
            </a:endParaRPr>
          </a:p>
          <a:p>
            <a:pPr lvl="2"/>
            <a:r>
              <a:rPr lang="pt-PT" sz="2200" dirty="0" smtClean="0">
                <a:latin typeface="Times New Roman" charset="0"/>
                <a:ea typeface="ＭＳ Ｐゴシック" charset="0"/>
              </a:rPr>
              <a:t>8×8 </a:t>
            </a:r>
            <a:r>
              <a:rPr lang="pt-PT" sz="2200" dirty="0">
                <a:latin typeface="Times New Roman" charset="0"/>
                <a:ea typeface="ＭＳ Ｐゴシック" charset="0"/>
              </a:rPr>
              <a:t>ou 16×16</a:t>
            </a:r>
          </a:p>
          <a:p>
            <a:pPr lvl="1"/>
            <a:r>
              <a:rPr lang="pt-PT" sz="2400" dirty="0">
                <a:latin typeface="Times New Roman" charset="0"/>
                <a:ea typeface="ＭＳ Ｐゴシック" charset="0"/>
              </a:rPr>
              <a:t>Para cada bloco B é procurado um bloco C 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na </a:t>
            </a:r>
            <a:r>
              <a:rPr lang="pt-PT" sz="2400" dirty="0" err="1">
                <a:latin typeface="Times New Roman" charset="0"/>
                <a:ea typeface="ＭＳ Ｐゴシック" charset="0"/>
              </a:rPr>
              <a:t>frame</a:t>
            </a:r>
            <a:r>
              <a:rPr lang="pt-PT" sz="2400" dirty="0">
                <a:latin typeface="Times New Roman" charset="0"/>
                <a:ea typeface="ＭＳ Ｐゴシック" charset="0"/>
              </a:rPr>
              <a:t> de referência</a:t>
            </a:r>
          </a:p>
          <a:p>
            <a:pPr lvl="2"/>
            <a:r>
              <a:rPr lang="pt-PT" sz="2200" dirty="0">
                <a:latin typeface="Times New Roman" charset="0"/>
                <a:ea typeface="ＭＳ Ｐゴシック" charset="0"/>
              </a:rPr>
              <a:t>O vector de movimento</a:t>
            </a:r>
          </a:p>
          <a:p>
            <a:pPr>
              <a:buFontTx/>
              <a:buNone/>
            </a:pPr>
            <a:endParaRPr lang="pt-PT" sz="2800" dirty="0">
              <a:latin typeface="Times New Roman" charset="0"/>
            </a:endParaRPr>
          </a:p>
          <a:p>
            <a:pPr>
              <a:buFontTx/>
              <a:buNone/>
            </a:pPr>
            <a:endParaRPr lang="pt-PT" sz="2800" dirty="0">
              <a:latin typeface="Times New Roman" charset="0"/>
            </a:endParaRPr>
          </a:p>
          <a:p>
            <a:pPr lvl="2"/>
            <a:r>
              <a:rPr lang="pt-PT" sz="2200" dirty="0">
                <a:latin typeface="Times New Roman" charset="0"/>
                <a:ea typeface="ＭＳ Ｐゴシック" charset="0"/>
              </a:rPr>
              <a:t>(</a:t>
            </a:r>
            <a:r>
              <a:rPr lang="pt-PT" sz="2200" i="1" dirty="0" err="1">
                <a:latin typeface="Times New Roman" charset="0"/>
                <a:ea typeface="ＭＳ Ｐゴシック" charset="0"/>
              </a:rPr>
              <a:t>x</a:t>
            </a:r>
            <a:r>
              <a:rPr lang="pt-PT" sz="2200" dirty="0" err="1">
                <a:latin typeface="Times New Roman" charset="0"/>
                <a:ea typeface="ＭＳ Ｐゴシック" charset="0"/>
              </a:rPr>
              <a:t>,</a:t>
            </a:r>
            <a:r>
              <a:rPr lang="pt-PT" sz="2200" i="1" dirty="0" err="1">
                <a:latin typeface="Times New Roman" charset="0"/>
                <a:ea typeface="ＭＳ Ｐゴシック" charset="0"/>
              </a:rPr>
              <a:t>y</a:t>
            </a:r>
            <a:r>
              <a:rPr lang="pt-PT" sz="2200" dirty="0">
                <a:latin typeface="Times New Roman" charset="0"/>
                <a:ea typeface="ＭＳ Ｐゴシック" charset="0"/>
              </a:rPr>
              <a:t>)-topo superior esquerdo do bloco</a:t>
            </a:r>
          </a:p>
          <a:p>
            <a:pPr lvl="1">
              <a:buFontTx/>
              <a:buNone/>
            </a:pPr>
            <a:endParaRPr lang="en-GB" sz="2400" dirty="0">
              <a:latin typeface="Times New Roman" charset="0"/>
              <a:ea typeface="ＭＳ Ｐゴシック" charset="0"/>
            </a:endParaRPr>
          </a:p>
          <a:p>
            <a:endParaRPr lang="en-GB" sz="2800" dirty="0">
              <a:latin typeface="Times New Roman" charset="0"/>
            </a:endParaRPr>
          </a:p>
        </p:txBody>
      </p:sp>
      <p:graphicFrame>
        <p:nvGraphicFramePr>
          <p:cNvPr id="225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84248"/>
              </p:ext>
            </p:extLst>
          </p:nvPr>
        </p:nvGraphicFramePr>
        <p:xfrm>
          <a:off x="2418219" y="4027959"/>
          <a:ext cx="44132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3" imgW="1765300" imgH="241300" progId="Equation.3">
                  <p:embed/>
                </p:oleObj>
              </mc:Choice>
              <mc:Fallback>
                <p:oleObj name="Equation" r:id="rId3" imgW="1765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219" y="4027959"/>
                        <a:ext cx="44132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7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Vector de </a:t>
            </a:r>
            <a:r>
              <a:rPr lang="pt-PT" dirty="0" smtClean="0">
                <a:latin typeface="Times New Roman" charset="0"/>
              </a:rPr>
              <a:t>Movimento</a:t>
            </a:r>
            <a:endParaRPr lang="pt-PT" dirty="0">
              <a:latin typeface="Times New Roman" charset="0"/>
            </a:endParaRPr>
          </a:p>
        </p:txBody>
      </p:sp>
      <p:pic>
        <p:nvPicPr>
          <p:cNvPr id="124931" name="Picture 3" descr="mo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700213"/>
            <a:ext cx="5543550" cy="450850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>
                <a:latin typeface="Times New Roman" charset="0"/>
              </a:rPr>
              <a:t>Frame</a:t>
            </a:r>
            <a:r>
              <a:rPr lang="pt-PT" dirty="0" smtClean="0">
                <a:latin typeface="Times New Roman" charset="0"/>
              </a:rPr>
              <a:t> Reconstruída </a:t>
            </a:r>
            <a:r>
              <a:rPr lang="pt-PT" dirty="0">
                <a:latin typeface="Times New Roman" charset="0"/>
              </a:rPr>
              <a:t>com MV</a:t>
            </a:r>
          </a:p>
        </p:txBody>
      </p:sp>
      <p:pic>
        <p:nvPicPr>
          <p:cNvPr id="126979" name="Picture 3" descr="reconstruc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781175"/>
            <a:ext cx="6561137" cy="4289425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7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Exemplo</a:t>
            </a:r>
          </a:p>
        </p:txBody>
      </p:sp>
      <p:pic>
        <p:nvPicPr>
          <p:cNvPr id="128003" name="Picture 3" descr="football0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238" y="2616200"/>
            <a:ext cx="3835400" cy="3044825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8004" name="Picture 4" descr="football00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338" y="2616200"/>
            <a:ext cx="3827462" cy="3057525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376238" y="1462088"/>
            <a:ext cx="5939446" cy="584776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PT" i="0" dirty="0" smtClean="0"/>
              <a:t>Original: duas </a:t>
            </a:r>
            <a:r>
              <a:rPr lang="pt-PT" i="0" dirty="0" err="1" smtClean="0"/>
              <a:t>frames</a:t>
            </a:r>
            <a:r>
              <a:rPr lang="pt-PT" i="0" dirty="0" smtClean="0"/>
              <a:t> consecutivas</a:t>
            </a:r>
          </a:p>
        </p:txBody>
      </p:sp>
    </p:spTree>
    <p:extLst>
      <p:ext uri="{BB962C8B-B14F-4D97-AF65-F5344CB8AC3E}">
        <p14:creationId xmlns:p14="http://schemas.microsoft.com/office/powerpoint/2010/main" val="13855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Sumário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600200"/>
            <a:ext cx="7786687" cy="4724400"/>
          </a:xfrm>
        </p:spPr>
        <p:txBody>
          <a:bodyPr/>
          <a:lstStyle/>
          <a:p>
            <a:r>
              <a:rPr lang="pt-PT">
                <a:latin typeface="Times New Roman" charset="0"/>
              </a:rPr>
              <a:t>O sinal vídeo</a:t>
            </a:r>
          </a:p>
          <a:p>
            <a:pPr lvl="1"/>
            <a:r>
              <a:rPr lang="pt-PT">
                <a:latin typeface="Times New Roman" charset="0"/>
                <a:ea typeface="ＭＳ Ｐゴシック" charset="0"/>
              </a:rPr>
              <a:t>O vídeo digital- CCITT 601</a:t>
            </a:r>
          </a:p>
          <a:p>
            <a:pPr lvl="1"/>
            <a:r>
              <a:rPr lang="pt-PT">
                <a:latin typeface="Times New Roman" charset="0"/>
                <a:ea typeface="ＭＳ Ｐゴシック" charset="0"/>
              </a:rPr>
              <a:t>Os formatos de vídeo</a:t>
            </a:r>
          </a:p>
          <a:p>
            <a:r>
              <a:rPr lang="pt-PT">
                <a:latin typeface="Times New Roman" charset="0"/>
              </a:rPr>
              <a:t>Compressão de vídeo</a:t>
            </a:r>
          </a:p>
          <a:p>
            <a:pPr lvl="1"/>
            <a:r>
              <a:rPr lang="pt-PT">
                <a:latin typeface="Times New Roman" charset="0"/>
                <a:ea typeface="ＭＳ Ｐゴシック" charset="0"/>
              </a:rPr>
              <a:t>Redução de informação</a:t>
            </a:r>
          </a:p>
          <a:p>
            <a:pPr lvl="1"/>
            <a:r>
              <a:rPr lang="pt-PT">
                <a:latin typeface="Times New Roman" charset="0"/>
                <a:ea typeface="ＭＳ Ｐゴシック" charset="0"/>
              </a:rPr>
              <a:t>Redundância temporal</a:t>
            </a:r>
          </a:p>
          <a:p>
            <a:r>
              <a:rPr lang="pt-PT">
                <a:latin typeface="Times New Roman" charset="0"/>
              </a:rPr>
              <a:t>MPEG </a:t>
            </a:r>
          </a:p>
          <a:p>
            <a:pPr lvl="1"/>
            <a:endParaRPr lang="pt-PT">
              <a:latin typeface="Times New Roman" charset="0"/>
              <a:ea typeface="ＭＳ Ｐゴシック" charset="0"/>
            </a:endParaRPr>
          </a:p>
          <a:p>
            <a:pPr lvl="1"/>
            <a:endParaRPr lang="pt-PT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Exemplo</a:t>
            </a:r>
          </a:p>
        </p:txBody>
      </p:sp>
      <p:pic>
        <p:nvPicPr>
          <p:cNvPr id="12902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1647825"/>
            <a:ext cx="4427537" cy="315436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395536" y="5391150"/>
            <a:ext cx="36107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pt-PT" sz="2000" b="1" i="0" dirty="0">
                <a:latin typeface="Tahoma" charset="0"/>
              </a:rPr>
              <a:t>Diferença entre </a:t>
            </a:r>
            <a:r>
              <a:rPr lang="pt-PT" sz="2000" b="1" dirty="0" smtClean="0">
                <a:latin typeface="Tahoma" charset="0"/>
              </a:rPr>
              <a:t>as </a:t>
            </a:r>
            <a:r>
              <a:rPr lang="pt-PT" sz="2000" b="1" dirty="0" err="1" smtClean="0">
                <a:latin typeface="Tahoma" charset="0"/>
              </a:rPr>
              <a:t>frames</a:t>
            </a:r>
            <a:endParaRPr lang="pt-PT" sz="2000" b="1" i="0" dirty="0">
              <a:latin typeface="Tahoma" charset="0"/>
            </a:endParaRPr>
          </a:p>
        </p:txBody>
      </p:sp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4859338" y="5373688"/>
            <a:ext cx="3998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pt-PT" sz="2000" b="1" i="0">
                <a:latin typeface="Tahoma" charset="0"/>
              </a:rPr>
              <a:t>Diferença após compensação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PT" sz="2000" b="1" i="0">
                <a:latin typeface="Tahoma" charset="0"/>
              </a:rPr>
              <a:t>de movimento </a:t>
            </a:r>
          </a:p>
        </p:txBody>
      </p:sp>
      <p:pic>
        <p:nvPicPr>
          <p:cNvPr id="129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7825"/>
            <a:ext cx="4430713" cy="332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Detecção de M</a:t>
            </a:r>
            <a:r>
              <a:rPr lang="pt-PT" dirty="0" smtClean="0">
                <a:latin typeface="Times New Roman" charset="0"/>
              </a:rPr>
              <a:t>ovimento</a:t>
            </a:r>
            <a:endParaRPr lang="en-GB" dirty="0">
              <a:latin typeface="Times New Roman" charset="0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PT" sz="2800" dirty="0" smtClean="0">
                <a:latin typeface="Times New Roman" charset="0"/>
              </a:rPr>
              <a:t>Algoritmos de procura</a:t>
            </a:r>
          </a:p>
          <a:p>
            <a:pPr>
              <a:lnSpc>
                <a:spcPct val="90000"/>
              </a:lnSpc>
            </a:pPr>
            <a:r>
              <a:rPr lang="pt-PT" sz="2800" dirty="0" smtClean="0">
                <a:latin typeface="Times New Roman" charset="0"/>
              </a:rPr>
              <a:t>Medidas de semelhança ou distorção</a:t>
            </a:r>
          </a:p>
          <a:p>
            <a:pPr>
              <a:lnSpc>
                <a:spcPct val="90000"/>
              </a:lnSpc>
            </a:pPr>
            <a:r>
              <a:rPr lang="pt-PT" sz="2800" dirty="0" smtClean="0">
                <a:latin typeface="Times New Roman" charset="0"/>
              </a:rPr>
              <a:t>Codificação do bloco B</a:t>
            </a:r>
          </a:p>
          <a:p>
            <a:pPr lvl="1">
              <a:lnSpc>
                <a:spcPct val="90000"/>
              </a:lnSpc>
            </a:pPr>
            <a:r>
              <a:rPr lang="pt-PT" sz="2400" dirty="0" smtClean="0">
                <a:latin typeface="Times New Roman" charset="0"/>
                <a:ea typeface="ＭＳ Ｐゴシック" charset="0"/>
              </a:rPr>
              <a:t>Se encontrar um bloco C – vector de movimento</a:t>
            </a:r>
          </a:p>
          <a:p>
            <a:pPr lvl="1">
              <a:lnSpc>
                <a:spcPct val="90000"/>
              </a:lnSpc>
            </a:pPr>
            <a:r>
              <a:rPr lang="pt-PT" sz="2400" dirty="0" smtClean="0">
                <a:latin typeface="Times New Roman" charset="0"/>
                <a:ea typeface="ＭＳ Ｐゴシック" charset="0"/>
              </a:rPr>
              <a:t>Se não encontrar bloco C – o bloco é codificado diretamente.</a:t>
            </a:r>
          </a:p>
          <a:p>
            <a:pPr lvl="1">
              <a:lnSpc>
                <a:spcPct val="90000"/>
              </a:lnSpc>
            </a:pPr>
            <a:r>
              <a:rPr lang="pt-PT" sz="2400" dirty="0" smtClean="0">
                <a:latin typeface="Times New Roman" charset="0"/>
                <a:ea typeface="ＭＳ Ｐゴシック" charset="0"/>
              </a:rPr>
              <a:t>Nota: C é um bloco na </a:t>
            </a:r>
            <a:r>
              <a:rPr lang="pt-PT" sz="2400" dirty="0" err="1" smtClean="0">
                <a:latin typeface="Times New Roman" charset="0"/>
                <a:ea typeface="ＭＳ Ｐゴシック" charset="0"/>
              </a:rPr>
              <a:t>frame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 de referência</a:t>
            </a:r>
          </a:p>
          <a:p>
            <a:pPr>
              <a:lnSpc>
                <a:spcPct val="90000"/>
              </a:lnSpc>
            </a:pPr>
            <a:r>
              <a:rPr lang="pt-PT" sz="2800" dirty="0" smtClean="0">
                <a:latin typeface="Times New Roman" charset="0"/>
              </a:rPr>
              <a:t>Vectores movimento nas componentes de cor</a:t>
            </a:r>
          </a:p>
          <a:p>
            <a:pPr lvl="1">
              <a:lnSpc>
                <a:spcPct val="90000"/>
              </a:lnSpc>
            </a:pPr>
            <a:r>
              <a:rPr lang="pt-PT" sz="2400" dirty="0" smtClean="0">
                <a:latin typeface="Times New Roman" charset="0"/>
                <a:ea typeface="ＭＳ Ｐゴシック" charset="0"/>
              </a:rPr>
              <a:t>Calculados a partir da luminância (necessário  </a:t>
            </a:r>
            <a:r>
              <a:rPr lang="pt-PT" sz="2400" i="1" dirty="0" err="1" smtClean="0">
                <a:latin typeface="Times New Roman" charset="0"/>
                <a:ea typeface="ＭＳ Ｐゴシック" charset="0"/>
              </a:rPr>
              <a:t>scaling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)</a:t>
            </a:r>
            <a:endParaRPr lang="pt-PT" sz="2400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3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latin typeface="Times New Roman" charset="0"/>
              </a:rPr>
              <a:t>Algoritmo de Procura</a:t>
            </a:r>
            <a:endParaRPr lang="en-GB" dirty="0">
              <a:latin typeface="Times New Roman" charset="0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2400" dirty="0" smtClean="0">
                <a:latin typeface="Times New Roman" charset="0"/>
                <a:ea typeface="ＭＳ Ｐゴシック" charset="0"/>
              </a:rPr>
              <a:t>Para cada bloco da </a:t>
            </a:r>
            <a:r>
              <a:rPr lang="pt-PT" sz="2400" dirty="0" err="1" smtClean="0">
                <a:latin typeface="Times New Roman" charset="0"/>
                <a:ea typeface="ＭＳ Ｐゴシック" charset="0"/>
              </a:rPr>
              <a:t>frame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 </a:t>
            </a:r>
            <a:r>
              <a:rPr lang="pt-PT" sz="2400" i="1" dirty="0" smtClean="0">
                <a:latin typeface="Times New Roman" charset="0"/>
                <a:ea typeface="ＭＳ Ｐゴシック" charset="0"/>
              </a:rPr>
              <a:t>i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+1 pesquisa-se por um bloco “semelhante” na </a:t>
            </a:r>
            <a:r>
              <a:rPr lang="pt-PT" sz="2400" dirty="0" err="1" smtClean="0">
                <a:latin typeface="Times New Roman" charset="0"/>
                <a:ea typeface="ＭＳ Ｐゴシック" charset="0"/>
              </a:rPr>
              <a:t>fram</a:t>
            </a:r>
            <a:r>
              <a:rPr lang="pt-PT" sz="2400" dirty="0" err="1" smtClean="0">
                <a:ea typeface="ＭＳ Ｐゴシック" charset="0"/>
              </a:rPr>
              <a:t>e</a:t>
            </a:r>
            <a:r>
              <a:rPr lang="pt-PT" sz="2400" dirty="0" smtClean="0">
                <a:ea typeface="ＭＳ Ｐゴシック" charset="0"/>
              </a:rPr>
              <a:t> </a:t>
            </a:r>
            <a:r>
              <a:rPr lang="pt-PT" sz="2400" i="1" dirty="0" smtClean="0">
                <a:ea typeface="ＭＳ Ｐゴシック" charset="0"/>
              </a:rPr>
              <a:t>i</a:t>
            </a:r>
            <a:r>
              <a:rPr lang="pt-PT" sz="2400" dirty="0" smtClean="0">
                <a:ea typeface="ＭＳ Ｐゴシック" charset="0"/>
              </a:rPr>
              <a:t>.</a:t>
            </a:r>
          </a:p>
          <a:p>
            <a:r>
              <a:rPr lang="pt-PT" sz="2400" dirty="0" smtClean="0">
                <a:latin typeface="Times New Roman" charset="0"/>
                <a:ea typeface="ＭＳ Ｐゴシック" charset="0"/>
              </a:rPr>
              <a:t>A medida de “semelhança” ou distância, pode ser obtida pelo MSE da diferença entre blocos.</a:t>
            </a:r>
          </a:p>
          <a:p>
            <a:r>
              <a:rPr lang="pt-PT" sz="2400" dirty="0" smtClean="0">
                <a:ea typeface="ＭＳ Ｐゴシック" charset="0"/>
              </a:rPr>
              <a:t>Em geral usa-se apena a componente de luminância Y.</a:t>
            </a:r>
            <a:endParaRPr lang="pt-PT" sz="2400" dirty="0">
              <a:latin typeface="Times New Roman" charset="0"/>
              <a:ea typeface="ＭＳ Ｐゴシック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2277" y="4005863"/>
            <a:ext cx="1990924" cy="1992436"/>
            <a:chOff x="628650" y="2394486"/>
            <a:chExt cx="1990924" cy="1992436"/>
          </a:xfrm>
        </p:grpSpPr>
        <p:sp>
          <p:nvSpPr>
            <p:cNvPr id="2" name="Frame 1"/>
            <p:cNvSpPr/>
            <p:nvPr/>
          </p:nvSpPr>
          <p:spPr>
            <a:xfrm>
              <a:off x="628650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6" name="Frame 5"/>
            <p:cNvSpPr/>
            <p:nvPr/>
          </p:nvSpPr>
          <p:spPr>
            <a:xfrm>
              <a:off x="1124393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1620136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8" name="Frame 7"/>
            <p:cNvSpPr/>
            <p:nvPr/>
          </p:nvSpPr>
          <p:spPr>
            <a:xfrm>
              <a:off x="2115879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9" name="Frame 8"/>
            <p:cNvSpPr/>
            <p:nvPr/>
          </p:nvSpPr>
          <p:spPr>
            <a:xfrm>
              <a:off x="628650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0" name="Frame 9"/>
            <p:cNvSpPr/>
            <p:nvPr/>
          </p:nvSpPr>
          <p:spPr>
            <a:xfrm>
              <a:off x="1124393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1" name="Frame 10"/>
            <p:cNvSpPr/>
            <p:nvPr/>
          </p:nvSpPr>
          <p:spPr>
            <a:xfrm>
              <a:off x="1620136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2" name="Frame 11"/>
            <p:cNvSpPr/>
            <p:nvPr/>
          </p:nvSpPr>
          <p:spPr>
            <a:xfrm>
              <a:off x="2115879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3" name="Frame 12"/>
            <p:cNvSpPr/>
            <p:nvPr/>
          </p:nvSpPr>
          <p:spPr>
            <a:xfrm>
              <a:off x="628650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1124393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5" name="Frame 14"/>
            <p:cNvSpPr/>
            <p:nvPr/>
          </p:nvSpPr>
          <p:spPr>
            <a:xfrm>
              <a:off x="1620136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6" name="Frame 15"/>
            <p:cNvSpPr/>
            <p:nvPr/>
          </p:nvSpPr>
          <p:spPr>
            <a:xfrm>
              <a:off x="2115879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628650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8" name="Frame 17"/>
            <p:cNvSpPr/>
            <p:nvPr/>
          </p:nvSpPr>
          <p:spPr>
            <a:xfrm>
              <a:off x="1124393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9" name="Frame 18"/>
            <p:cNvSpPr/>
            <p:nvPr/>
          </p:nvSpPr>
          <p:spPr>
            <a:xfrm>
              <a:off x="1620136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20" name="Frame 19"/>
            <p:cNvSpPr/>
            <p:nvPr/>
          </p:nvSpPr>
          <p:spPr>
            <a:xfrm>
              <a:off x="2115879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33813" y="4003875"/>
            <a:ext cx="1990924" cy="1992436"/>
            <a:chOff x="628650" y="2394486"/>
            <a:chExt cx="1990924" cy="1992436"/>
          </a:xfrm>
        </p:grpSpPr>
        <p:sp>
          <p:nvSpPr>
            <p:cNvPr id="42" name="Frame 41"/>
            <p:cNvSpPr/>
            <p:nvPr/>
          </p:nvSpPr>
          <p:spPr>
            <a:xfrm>
              <a:off x="628650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Frame 42"/>
            <p:cNvSpPr/>
            <p:nvPr/>
          </p:nvSpPr>
          <p:spPr>
            <a:xfrm>
              <a:off x="1124393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4" name="Frame 43"/>
            <p:cNvSpPr/>
            <p:nvPr/>
          </p:nvSpPr>
          <p:spPr>
            <a:xfrm>
              <a:off x="1620136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5" name="Frame 44"/>
            <p:cNvSpPr/>
            <p:nvPr/>
          </p:nvSpPr>
          <p:spPr>
            <a:xfrm>
              <a:off x="2115879" y="239448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6" name="Frame 45"/>
            <p:cNvSpPr/>
            <p:nvPr/>
          </p:nvSpPr>
          <p:spPr>
            <a:xfrm>
              <a:off x="628650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7" name="Frame 46"/>
            <p:cNvSpPr/>
            <p:nvPr/>
          </p:nvSpPr>
          <p:spPr>
            <a:xfrm>
              <a:off x="1124393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8" name="Frame 47"/>
            <p:cNvSpPr/>
            <p:nvPr/>
          </p:nvSpPr>
          <p:spPr>
            <a:xfrm>
              <a:off x="1620136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9" name="Frame 48"/>
            <p:cNvSpPr/>
            <p:nvPr/>
          </p:nvSpPr>
          <p:spPr>
            <a:xfrm>
              <a:off x="2115879" y="2890229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0" name="Frame 49"/>
            <p:cNvSpPr/>
            <p:nvPr/>
          </p:nvSpPr>
          <p:spPr>
            <a:xfrm>
              <a:off x="628650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1" name="Frame 50"/>
            <p:cNvSpPr/>
            <p:nvPr/>
          </p:nvSpPr>
          <p:spPr>
            <a:xfrm>
              <a:off x="1124393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2" name="Frame 51"/>
            <p:cNvSpPr/>
            <p:nvPr/>
          </p:nvSpPr>
          <p:spPr>
            <a:xfrm>
              <a:off x="1620136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3" name="Frame 52"/>
            <p:cNvSpPr/>
            <p:nvPr/>
          </p:nvSpPr>
          <p:spPr>
            <a:xfrm>
              <a:off x="2115879" y="3388716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4" name="Frame 53"/>
            <p:cNvSpPr/>
            <p:nvPr/>
          </p:nvSpPr>
          <p:spPr>
            <a:xfrm>
              <a:off x="628650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5" name="Frame 54"/>
            <p:cNvSpPr/>
            <p:nvPr/>
          </p:nvSpPr>
          <p:spPr>
            <a:xfrm>
              <a:off x="1124393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6" name="Frame 55"/>
            <p:cNvSpPr/>
            <p:nvPr/>
          </p:nvSpPr>
          <p:spPr>
            <a:xfrm>
              <a:off x="1620136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7" name="Frame 56"/>
            <p:cNvSpPr/>
            <p:nvPr/>
          </p:nvSpPr>
          <p:spPr>
            <a:xfrm>
              <a:off x="2115879" y="3883227"/>
              <a:ext cx="503695" cy="503695"/>
            </a:xfrm>
            <a:prstGeom prst="frame">
              <a:avLst>
                <a:gd name="adj1" fmla="val 1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</p:grpSp>
      <p:sp>
        <p:nvSpPr>
          <p:cNvPr id="58" name="Frame 57"/>
          <p:cNvSpPr/>
          <p:nvPr/>
        </p:nvSpPr>
        <p:spPr>
          <a:xfrm>
            <a:off x="6125298" y="4995361"/>
            <a:ext cx="503695" cy="503695"/>
          </a:xfrm>
          <a:prstGeom prst="frame">
            <a:avLst>
              <a:gd name="adj1" fmla="val 158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9" name="Frame 58"/>
          <p:cNvSpPr/>
          <p:nvPr/>
        </p:nvSpPr>
        <p:spPr>
          <a:xfrm>
            <a:off x="2389162" y="4649036"/>
            <a:ext cx="503695" cy="503695"/>
          </a:xfrm>
          <a:prstGeom prst="frame">
            <a:avLst>
              <a:gd name="adj1" fmla="val 158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323277" y="5193480"/>
            <a:ext cx="107738" cy="1077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Oval 60"/>
          <p:cNvSpPr/>
          <p:nvPr/>
        </p:nvSpPr>
        <p:spPr>
          <a:xfrm>
            <a:off x="2941741" y="5199649"/>
            <a:ext cx="107738" cy="1077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Oval 61"/>
          <p:cNvSpPr/>
          <p:nvPr/>
        </p:nvSpPr>
        <p:spPr>
          <a:xfrm>
            <a:off x="2582156" y="4847014"/>
            <a:ext cx="107738" cy="1077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0" name="Straight Arrow Connector 39"/>
          <p:cNvCxnSpPr>
            <a:stCxn id="61" idx="5"/>
            <a:endCxn id="62" idx="5"/>
          </p:cNvCxnSpPr>
          <p:nvPr/>
        </p:nvCxnSpPr>
        <p:spPr>
          <a:xfrm flipH="1" flipV="1">
            <a:off x="2674116" y="4938974"/>
            <a:ext cx="359585" cy="35263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941725" y="3573326"/>
            <a:ext cx="160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frame</a:t>
            </a:r>
            <a:r>
              <a:rPr lang="pt-PT" dirty="0" smtClean="0"/>
              <a:t> </a:t>
            </a:r>
            <a:r>
              <a:rPr lang="pt-PT" i="1" dirty="0" smtClean="0"/>
              <a:t>i</a:t>
            </a:r>
            <a:endParaRPr lang="pt-PT" i="1" dirty="0"/>
          </a:p>
        </p:txBody>
      </p:sp>
      <p:sp>
        <p:nvSpPr>
          <p:cNvPr id="67" name="TextBox 66"/>
          <p:cNvSpPr txBox="1"/>
          <p:nvPr/>
        </p:nvSpPr>
        <p:spPr>
          <a:xfrm>
            <a:off x="5323464" y="3576256"/>
            <a:ext cx="160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frame</a:t>
            </a:r>
            <a:r>
              <a:rPr lang="pt-PT" dirty="0" smtClean="0"/>
              <a:t> </a:t>
            </a:r>
            <a:r>
              <a:rPr lang="pt-PT" i="1" dirty="0" smtClean="0"/>
              <a:t>i</a:t>
            </a:r>
            <a:r>
              <a:rPr lang="pt-PT" dirty="0" smtClean="0"/>
              <a:t>+1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93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Sequência de </a:t>
            </a:r>
            <a:r>
              <a:rPr lang="pt-PT" dirty="0" smtClean="0">
                <a:latin typeface="Times New Roman" charset="0"/>
              </a:rPr>
              <a:t>Vídeo</a:t>
            </a:r>
            <a:endParaRPr lang="pt-PT" dirty="0">
              <a:latin typeface="Times New Roman" charset="0"/>
            </a:endParaRPr>
          </a:p>
        </p:txBody>
      </p:sp>
      <p:pic>
        <p:nvPicPr>
          <p:cNvPr id="153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97200"/>
            <a:ext cx="6408737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13500000" algn="ctr" rotWithShape="0">
                    <a:schemeClr val="accent1">
                      <a:gamma/>
                      <a:shade val="60000"/>
                      <a:invGamma/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808038" y="1909763"/>
            <a:ext cx="4511772" cy="584776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pt-PT" i="0" dirty="0" smtClean="0"/>
              <a:t>Tramas de diferentes tipos</a:t>
            </a:r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808038" y="5394325"/>
            <a:ext cx="4585807" cy="46166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pt-PT" sz="2400" b="1" dirty="0" smtClean="0"/>
              <a:t>I </a:t>
            </a:r>
            <a:r>
              <a:rPr lang="pt-PT" sz="2400" b="1" dirty="0" err="1" smtClean="0"/>
              <a:t>frame</a:t>
            </a:r>
            <a:r>
              <a:rPr lang="pt-PT" sz="2400" b="1" dirty="0" smtClean="0"/>
              <a:t> – é  a trama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777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Uma </a:t>
            </a:r>
            <a:r>
              <a:rPr lang="pt-PT" dirty="0" smtClean="0">
                <a:latin typeface="Times New Roman" charset="0"/>
              </a:rPr>
              <a:t>Sequência </a:t>
            </a:r>
            <a:r>
              <a:rPr lang="pt-PT" dirty="0">
                <a:latin typeface="Times New Roman" charset="0"/>
              </a:rPr>
              <a:t>de </a:t>
            </a:r>
            <a:r>
              <a:rPr lang="pt-PT" dirty="0" smtClean="0">
                <a:latin typeface="Times New Roman" charset="0"/>
              </a:rPr>
              <a:t>Vídeo</a:t>
            </a:r>
            <a:endParaRPr lang="en-GB" dirty="0">
              <a:latin typeface="Times New Roman" charset="0"/>
            </a:endParaRP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7544" y="4581525"/>
            <a:ext cx="8280920" cy="18002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PT" sz="2400" dirty="0" err="1" smtClean="0">
                <a:latin typeface="Times New Roman" charset="0"/>
              </a:rPr>
              <a:t>Frame</a:t>
            </a:r>
            <a:r>
              <a:rPr lang="pt-PT" sz="2400" dirty="0" smtClean="0">
                <a:latin typeface="Times New Roman" charset="0"/>
              </a:rPr>
              <a:t> I (</a:t>
            </a:r>
            <a:r>
              <a:rPr lang="pt-PT" sz="2400" dirty="0" err="1" smtClean="0">
                <a:latin typeface="Times New Roman" charset="0"/>
              </a:rPr>
              <a:t>intra</a:t>
            </a:r>
            <a:r>
              <a:rPr lang="pt-PT" sz="2400" dirty="0" smtClean="0">
                <a:latin typeface="Times New Roman" charset="0"/>
              </a:rPr>
              <a:t> </a:t>
            </a:r>
            <a:r>
              <a:rPr lang="pt-PT" sz="2400" dirty="0" err="1" smtClean="0">
                <a:latin typeface="Times New Roman" charset="0"/>
              </a:rPr>
              <a:t>pictures</a:t>
            </a:r>
            <a:r>
              <a:rPr lang="pt-PT" sz="2400" dirty="0" smtClean="0">
                <a:latin typeface="Times New Roman" charset="0"/>
              </a:rPr>
              <a:t>) – descodificadas independentemente;</a:t>
            </a:r>
            <a:endParaRPr lang="pt-PT" sz="2400" dirty="0">
              <a:latin typeface="Times New Roman" charset="0"/>
            </a:endParaRPr>
          </a:p>
          <a:p>
            <a:pPr>
              <a:lnSpc>
                <a:spcPct val="80000"/>
              </a:lnSpc>
            </a:pPr>
            <a:r>
              <a:rPr lang="pt-PT" sz="2400" dirty="0" err="1" smtClean="0">
                <a:latin typeface="Times New Roman" charset="0"/>
              </a:rPr>
              <a:t>Frame</a:t>
            </a:r>
            <a:r>
              <a:rPr lang="pt-PT" sz="2400" dirty="0" smtClean="0">
                <a:latin typeface="Times New Roman" charset="0"/>
              </a:rPr>
              <a:t> P (</a:t>
            </a:r>
            <a:r>
              <a:rPr lang="pt-PT" sz="2400" dirty="0" err="1" smtClean="0">
                <a:latin typeface="Times New Roman" charset="0"/>
              </a:rPr>
              <a:t>predictive</a:t>
            </a:r>
            <a:r>
              <a:rPr lang="pt-PT" sz="2400" dirty="0" smtClean="0">
                <a:latin typeface="Times New Roman" charset="0"/>
              </a:rPr>
              <a:t> </a:t>
            </a:r>
            <a:r>
              <a:rPr lang="pt-PT" sz="2400" dirty="0" err="1" smtClean="0">
                <a:latin typeface="Times New Roman" charset="0"/>
              </a:rPr>
              <a:t>pictures</a:t>
            </a:r>
            <a:r>
              <a:rPr lang="pt-PT" sz="2400" dirty="0" smtClean="0">
                <a:latin typeface="Times New Roman" charset="0"/>
              </a:rPr>
              <a:t>) – descodificadas </a:t>
            </a:r>
            <a:r>
              <a:rPr lang="pt-PT" sz="2400" dirty="0">
                <a:latin typeface="Times New Roman" charset="0"/>
              </a:rPr>
              <a:t>a partir </a:t>
            </a:r>
            <a:r>
              <a:rPr lang="pt-PT" sz="2400" dirty="0" smtClean="0">
                <a:latin typeface="Times New Roman" charset="0"/>
              </a:rPr>
              <a:t>das </a:t>
            </a:r>
            <a:r>
              <a:rPr lang="pt-PT" sz="2400" dirty="0">
                <a:latin typeface="Times New Roman" charset="0"/>
              </a:rPr>
              <a:t>I ou P </a:t>
            </a:r>
            <a:r>
              <a:rPr lang="pt-PT" sz="2400" dirty="0" smtClean="0">
                <a:latin typeface="Times New Roman" charset="0"/>
              </a:rPr>
              <a:t>anteriores;</a:t>
            </a:r>
          </a:p>
          <a:p>
            <a:pPr>
              <a:lnSpc>
                <a:spcPct val="80000"/>
              </a:lnSpc>
            </a:pPr>
            <a:r>
              <a:rPr lang="pt-PT" sz="2400" dirty="0" err="1" smtClean="0">
                <a:latin typeface="Times New Roman" charset="0"/>
              </a:rPr>
              <a:t>Frame</a:t>
            </a:r>
            <a:r>
              <a:rPr lang="pt-PT" sz="2400" dirty="0" smtClean="0">
                <a:latin typeface="Times New Roman" charset="0"/>
              </a:rPr>
              <a:t> B (</a:t>
            </a:r>
            <a:r>
              <a:rPr lang="pt-PT" sz="2400" dirty="0" err="1" smtClean="0">
                <a:latin typeface="Times New Roman" charset="0"/>
              </a:rPr>
              <a:t>bidirectional</a:t>
            </a:r>
            <a:r>
              <a:rPr lang="pt-PT" sz="2400" dirty="0" smtClean="0">
                <a:latin typeface="Times New Roman" charset="0"/>
              </a:rPr>
              <a:t> </a:t>
            </a:r>
            <a:r>
              <a:rPr lang="pt-PT" sz="2400" dirty="0" err="1" smtClean="0">
                <a:latin typeface="Times New Roman" charset="0"/>
              </a:rPr>
              <a:t>predictive</a:t>
            </a:r>
            <a:r>
              <a:rPr lang="pt-PT" sz="2400" dirty="0" smtClean="0">
                <a:latin typeface="Times New Roman" charset="0"/>
              </a:rPr>
              <a:t> </a:t>
            </a:r>
            <a:r>
              <a:rPr lang="pt-PT" sz="2400" dirty="0" err="1" smtClean="0">
                <a:latin typeface="Times New Roman" charset="0"/>
              </a:rPr>
              <a:t>pictures</a:t>
            </a:r>
            <a:r>
              <a:rPr lang="pt-PT" sz="2400" dirty="0" smtClean="0">
                <a:latin typeface="Times New Roman" charset="0"/>
              </a:rPr>
              <a:t>) – descodificadas </a:t>
            </a:r>
            <a:r>
              <a:rPr lang="pt-PT" sz="2400" dirty="0">
                <a:latin typeface="Times New Roman" charset="0"/>
              </a:rPr>
              <a:t>a partir </a:t>
            </a:r>
            <a:r>
              <a:rPr lang="pt-PT" sz="2400" dirty="0" smtClean="0">
                <a:latin typeface="Times New Roman" charset="0"/>
              </a:rPr>
              <a:t>das </a:t>
            </a:r>
            <a:r>
              <a:rPr lang="pt-PT" sz="2400" dirty="0">
                <a:latin typeface="Times New Roman" charset="0"/>
              </a:rPr>
              <a:t>I ou P anteriores e </a:t>
            </a:r>
            <a:r>
              <a:rPr lang="pt-PT" sz="2400" dirty="0" smtClean="0">
                <a:latin typeface="Times New Roman" charset="0"/>
              </a:rPr>
              <a:t>seguintes.</a:t>
            </a:r>
            <a:endParaRPr lang="pt-PT" sz="2400" dirty="0">
              <a:latin typeface="Times New Roman" charset="0"/>
            </a:endParaRPr>
          </a:p>
        </p:txBody>
      </p:sp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9" y="1600200"/>
            <a:ext cx="7885113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9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Normas </a:t>
            </a:r>
            <a:r>
              <a:rPr lang="pt-PT" dirty="0" smtClean="0">
                <a:latin typeface="Times New Roman" charset="0"/>
              </a:rPr>
              <a:t>de Vídeo Comprimido</a:t>
            </a:r>
            <a:endParaRPr lang="pt-PT" dirty="0">
              <a:latin typeface="Times New Roman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 err="1" smtClean="0">
                <a:latin typeface="Times New Roman" charset="0"/>
              </a:rPr>
              <a:t>Motion</a:t>
            </a:r>
            <a:r>
              <a:rPr lang="pt-PT" dirty="0" smtClean="0">
                <a:latin typeface="Times New Roman" charset="0"/>
              </a:rPr>
              <a:t> JPEG</a:t>
            </a:r>
          </a:p>
          <a:p>
            <a:pPr lvl="1"/>
            <a:r>
              <a:rPr lang="pt-PT" dirty="0" smtClean="0"/>
              <a:t>Cada </a:t>
            </a:r>
            <a:r>
              <a:rPr lang="pt-PT" dirty="0" err="1" smtClean="0"/>
              <a:t>frame</a:t>
            </a:r>
            <a:r>
              <a:rPr lang="pt-PT" dirty="0" smtClean="0"/>
              <a:t> é apenas comprimida para JPEG</a:t>
            </a:r>
          </a:p>
          <a:p>
            <a:pPr lvl="1"/>
            <a:r>
              <a:rPr lang="pt-PT" dirty="0" smtClean="0">
                <a:latin typeface="Times New Roman" charset="0"/>
              </a:rPr>
              <a:t>Usado em algumas máquinas fotográficas</a:t>
            </a:r>
          </a:p>
          <a:p>
            <a:pPr lvl="1"/>
            <a:r>
              <a:rPr lang="pt-PT" dirty="0" smtClean="0"/>
              <a:t>Não tira partido da </a:t>
            </a:r>
            <a:r>
              <a:rPr lang="pt-PT" smtClean="0"/>
              <a:t>redundância temporal do vídeo</a:t>
            </a:r>
            <a:endParaRPr lang="pt-PT" dirty="0" smtClean="0">
              <a:latin typeface="Times New Roman" charset="0"/>
            </a:endParaRPr>
          </a:p>
          <a:p>
            <a:r>
              <a:rPr lang="pt-PT" dirty="0" smtClean="0">
                <a:latin typeface="Times New Roman" charset="0"/>
              </a:rPr>
              <a:t>MPEG- </a:t>
            </a:r>
            <a:r>
              <a:rPr lang="pt-PT" dirty="0">
                <a:latin typeface="Times New Roman" charset="0"/>
              </a:rPr>
              <a:t>1   (1991)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 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1,2 </a:t>
            </a:r>
            <a:r>
              <a:rPr lang="pt-PT" dirty="0">
                <a:latin typeface="Times New Roman" charset="0"/>
                <a:ea typeface="ＭＳ Ｐゴシック" charset="0"/>
              </a:rPr>
              <a:t>a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 1,5Mbps </a:t>
            </a:r>
            <a:endParaRPr lang="pt-PT" dirty="0">
              <a:latin typeface="Times New Roman" charset="0"/>
              <a:ea typeface="ＭＳ Ｐゴシック" charset="0"/>
            </a:endParaRPr>
          </a:p>
          <a:p>
            <a:pPr lvl="1"/>
            <a:r>
              <a:rPr lang="pt-PT" dirty="0" smtClean="0">
                <a:latin typeface="Times New Roman" charset="0"/>
                <a:ea typeface="ＭＳ Ｐゴシック" charset="0"/>
              </a:rPr>
              <a:t>352×240 </a:t>
            </a:r>
            <a:r>
              <a:rPr lang="pt-PT" dirty="0">
                <a:latin typeface="Times New Roman" charset="0"/>
                <a:ea typeface="ＭＳ Ｐゴシック" charset="0"/>
              </a:rPr>
              <a:t>a 30fps (ou 352×288 a 25fps)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 qualidade VHS </a:t>
            </a:r>
          </a:p>
          <a:p>
            <a:r>
              <a:rPr lang="pt-PT" dirty="0">
                <a:latin typeface="Times New Roman" charset="0"/>
              </a:rPr>
              <a:t>MPEG-2 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De 352×240 a 30fps (ou 352×288 a 25fps)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Até alta definição 1920×1250 a 60 </a:t>
            </a:r>
            <a:r>
              <a:rPr lang="pt-PT" dirty="0" err="1">
                <a:latin typeface="Times New Roman" charset="0"/>
                <a:ea typeface="ＭＳ Ｐゴシック" charset="0"/>
              </a:rPr>
              <a:t>fps</a:t>
            </a:r>
            <a:endParaRPr lang="pt-PT" dirty="0">
              <a:latin typeface="Times New Roman" charset="0"/>
              <a:ea typeface="ＭＳ Ｐゴシック" charset="0"/>
            </a:endParaRP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TV e HDTV</a:t>
            </a:r>
          </a:p>
          <a:p>
            <a:pPr lvl="2">
              <a:buFontTx/>
              <a:buNone/>
            </a:pPr>
            <a:endParaRPr lang="pt-PT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MPEG-2 (níveis)</a:t>
            </a:r>
          </a:p>
        </p:txBody>
      </p:sp>
      <p:graphicFrame>
        <p:nvGraphicFramePr>
          <p:cNvPr id="163846" name="Group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74314"/>
          <a:ext cx="8229600" cy="4418982"/>
        </p:xfrm>
        <a:graphic>
          <a:graphicData uri="http://schemas.openxmlformats.org/drawingml/2006/table">
            <a:tbl>
              <a:tblPr/>
              <a:tblGrid>
                <a:gridCol w="2146300"/>
                <a:gridCol w="2182813"/>
                <a:gridCol w="1844675"/>
                <a:gridCol w="2055812"/>
              </a:tblGrid>
              <a:tr h="748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Tamanho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Pixel/</a:t>
                      </a:r>
                      <a:r>
                        <a:rPr kumimoji="0" lang="pt-PT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 ≈</a:t>
                      </a:r>
                      <a:endParaRPr kumimoji="0" lang="pt-PT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Aplicação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3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Low</a:t>
                      </a:r>
                      <a:endParaRPr kumimoji="0" lang="pt-P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(4Mbps)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552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288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30</a:t>
                      </a:r>
                      <a:endParaRPr kumimoji="0" lang="pt-PT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Qualidade VHS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3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Main</a:t>
                      </a:r>
                      <a:endParaRPr kumimoji="0" lang="pt-P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(15Mbps)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720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576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30</a:t>
                      </a:r>
                      <a:endParaRPr kumimoji="0" lang="pt-PT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12M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Qualidade TV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3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  <a:endParaRPr kumimoji="0" lang="pt-P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(60Mbps)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1440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1152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60</a:t>
                      </a:r>
                      <a:endParaRPr kumimoji="0" lang="pt-PT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96M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HDTV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0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Very</a:t>
                      </a:r>
                      <a:r>
                        <a:rPr kumimoji="0" lang="pt-PT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pt-PT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  <a:r>
                        <a:rPr kumimoji="0" lang="pt-PT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(</a:t>
                      </a: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80Mbps)</a:t>
                      </a:r>
                      <a:endParaRPr kumimoji="0" lang="pt-P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1920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1152</a:t>
                      </a:r>
                      <a:r>
                        <a:rPr lang="pt-PT" sz="2000" dirty="0" smtClean="0">
                          <a:latin typeface="Times New Roman" charset="0"/>
                          <a:ea typeface="ＭＳ Ｐゴシック" charset="0"/>
                        </a:rPr>
                        <a:t>×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60</a:t>
                      </a:r>
                      <a:endParaRPr kumimoji="0" lang="pt-PT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128M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Produção </a:t>
                      </a:r>
                      <a:r>
                        <a:rPr kumimoji="0" lang="pt-PT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de Filmes</a:t>
                      </a:r>
                      <a:endParaRPr kumimoji="0" lang="pt-PT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3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Normas Vídeo e </a:t>
            </a:r>
            <a:r>
              <a:rPr lang="pt-PT" dirty="0" smtClean="0">
                <a:latin typeface="Times New Roman" charset="0"/>
              </a:rPr>
              <a:t>Compressão</a:t>
            </a:r>
            <a:endParaRPr lang="pt-PT" dirty="0">
              <a:latin typeface="Times New Roman" charset="0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Times New Roman" charset="0"/>
              </a:rPr>
              <a:t>H</a:t>
            </a:r>
            <a:r>
              <a:rPr lang="pt-PT" dirty="0" smtClean="0">
                <a:latin typeface="Times New Roman" charset="0"/>
              </a:rPr>
              <a:t>.261</a:t>
            </a:r>
            <a:r>
              <a:rPr lang="pt-PT" dirty="0">
                <a:latin typeface="Times New Roman" charset="0"/>
              </a:rPr>
              <a:t>: 1993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Transmissão de vídeo em tempo real na rede telefónica digital</a:t>
            </a:r>
          </a:p>
          <a:p>
            <a:pPr lvl="2"/>
            <a:r>
              <a:rPr lang="pt-PT" i="1" dirty="0" smtClean="0">
                <a:latin typeface="Times New Roman" charset="0"/>
                <a:ea typeface="ＭＳ Ｐゴシック" charset="0"/>
              </a:rPr>
              <a:t>n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 × </a:t>
            </a:r>
            <a:r>
              <a:rPr lang="pt-PT" dirty="0">
                <a:latin typeface="Times New Roman" charset="0"/>
                <a:ea typeface="ＭＳ Ｐゴシック" charset="0"/>
              </a:rPr>
              <a:t>64kbs (ISDN- </a:t>
            </a:r>
            <a:r>
              <a:rPr lang="pt-PT" dirty="0" err="1">
                <a:latin typeface="Times New Roman" charset="0"/>
                <a:ea typeface="ＭＳ Ｐゴシック" charset="0"/>
              </a:rPr>
              <a:t>integrated</a:t>
            </a:r>
            <a:r>
              <a:rPr lang="pt-PT" dirty="0">
                <a:latin typeface="Times New Roman" charset="0"/>
                <a:ea typeface="ＭＳ Ｐゴシック" charset="0"/>
              </a:rPr>
              <a:t> </a:t>
            </a:r>
            <a:r>
              <a:rPr lang="pt-PT" dirty="0" err="1">
                <a:latin typeface="Times New Roman" charset="0"/>
                <a:ea typeface="ＭＳ Ｐゴシック" charset="0"/>
              </a:rPr>
              <a:t>services</a:t>
            </a:r>
            <a:r>
              <a:rPr lang="pt-PT" dirty="0">
                <a:latin typeface="Times New Roman" charset="0"/>
                <a:ea typeface="ＭＳ Ｐゴシック" charset="0"/>
              </a:rPr>
              <a:t> digital networks)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Formato CIF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Sistemas de Vídeo conferência</a:t>
            </a:r>
          </a:p>
          <a:p>
            <a:r>
              <a:rPr lang="pt-PT" dirty="0">
                <a:latin typeface="Times New Roman" charset="0"/>
              </a:rPr>
              <a:t>H</a:t>
            </a:r>
            <a:r>
              <a:rPr lang="pt-PT" dirty="0" smtClean="0">
                <a:latin typeface="Times New Roman" charset="0"/>
              </a:rPr>
              <a:t>.263 e </a:t>
            </a:r>
            <a:r>
              <a:rPr lang="pt-PT" dirty="0">
                <a:latin typeface="Times New Roman" charset="0"/>
              </a:rPr>
              <a:t>H.263</a:t>
            </a:r>
            <a:r>
              <a:rPr lang="pt-PT" dirty="0" smtClean="0">
                <a:latin typeface="Times New Roman" charset="0"/>
              </a:rPr>
              <a:t>+</a:t>
            </a:r>
            <a:endParaRPr lang="pt-PT" dirty="0">
              <a:latin typeface="Times New Roman" charset="0"/>
            </a:endParaRP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Sistemas videoconferência sobre redes 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telefónicas </a:t>
            </a:r>
            <a:r>
              <a:rPr lang="pt-PT" dirty="0">
                <a:latin typeface="Times New Roman" charset="0"/>
                <a:ea typeface="ＭＳ Ｐゴシック" charset="0"/>
              </a:rPr>
              <a:t>fixas ou 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móveis</a:t>
            </a:r>
          </a:p>
          <a:p>
            <a:r>
              <a:rPr lang="pt-PT" dirty="0" smtClean="0">
                <a:ea typeface="ＭＳ Ｐゴシック" charset="0"/>
              </a:rPr>
              <a:t>H.264 (MPEG-4 AVC)</a:t>
            </a:r>
          </a:p>
          <a:p>
            <a:pPr lvl="1"/>
            <a:r>
              <a:rPr lang="pt-PT" dirty="0" smtClean="0">
                <a:latin typeface="Times New Roman" charset="0"/>
                <a:ea typeface="ＭＳ Ｐゴシック" charset="0"/>
              </a:rPr>
              <a:t>Formato atualmente mais utilizado. Maior compressão que o formato MPEG-2.</a:t>
            </a:r>
          </a:p>
          <a:p>
            <a:pPr lvl="1"/>
            <a:r>
              <a:rPr lang="pt-PT" dirty="0" smtClean="0">
                <a:ea typeface="ＭＳ Ｐゴシック" charset="0"/>
              </a:rPr>
              <a:t>Permite codificar 4K</a:t>
            </a:r>
            <a:endParaRPr lang="pt-PT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7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Times New Roman" charset="0"/>
              </a:rPr>
              <a:t>Bibliografia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>
                <a:latin typeface="Times New Roman" charset="0"/>
              </a:rPr>
              <a:t>Mandal</a:t>
            </a:r>
            <a:r>
              <a:rPr lang="pt-PT" dirty="0">
                <a:latin typeface="Times New Roman" charset="0"/>
              </a:rPr>
              <a:t> – </a:t>
            </a:r>
            <a:r>
              <a:rPr lang="pt-PT" dirty="0" err="1">
                <a:latin typeface="Times New Roman" charset="0"/>
              </a:rPr>
              <a:t>Multimedia</a:t>
            </a:r>
            <a:r>
              <a:rPr lang="pt-PT" dirty="0">
                <a:latin typeface="Times New Roman" charset="0"/>
              </a:rPr>
              <a:t> </a:t>
            </a:r>
            <a:r>
              <a:rPr lang="pt-PT" dirty="0" err="1">
                <a:latin typeface="Times New Roman" charset="0"/>
              </a:rPr>
              <a:t>Signals</a:t>
            </a:r>
            <a:r>
              <a:rPr lang="pt-PT" dirty="0">
                <a:latin typeface="Times New Roman" charset="0"/>
              </a:rPr>
              <a:t> </a:t>
            </a:r>
            <a:r>
              <a:rPr lang="pt-PT" dirty="0" err="1">
                <a:latin typeface="Times New Roman" charset="0"/>
              </a:rPr>
              <a:t>and</a:t>
            </a:r>
            <a:r>
              <a:rPr lang="pt-PT" dirty="0">
                <a:latin typeface="Times New Roman" charset="0"/>
              </a:rPr>
              <a:t> </a:t>
            </a:r>
            <a:r>
              <a:rPr lang="pt-PT" dirty="0" err="1">
                <a:latin typeface="Times New Roman" charset="0"/>
              </a:rPr>
              <a:t>Systems</a:t>
            </a:r>
            <a:endParaRPr lang="pt-PT" dirty="0">
              <a:latin typeface="Times New Roman" charset="0"/>
            </a:endParaRPr>
          </a:p>
          <a:p>
            <a:pPr lvl="1"/>
            <a:r>
              <a:rPr lang="pt-PT">
                <a:latin typeface="Times New Roman" charset="0"/>
                <a:ea typeface="ＭＳ Ｐゴシック" charset="0"/>
              </a:rPr>
              <a:t>Exemplo de compensação do movimento </a:t>
            </a:r>
            <a:r>
              <a:rPr lang="pt-PT" smtClean="0">
                <a:latin typeface="Times New Roman" charset="0"/>
                <a:ea typeface="ＭＳ Ｐゴシック" charset="0"/>
              </a:rPr>
              <a:t>(</a:t>
            </a:r>
            <a:r>
              <a:rPr lang="pt-PT">
                <a:latin typeface="Times New Roman" charset="0"/>
                <a:ea typeface="ＭＳ Ｐゴシック" charset="0"/>
              </a:rPr>
              <a:t>CD-ROM, </a:t>
            </a:r>
            <a:r>
              <a:rPr lang="pt-PT" dirty="0" err="1">
                <a:latin typeface="Times New Roman" charset="0"/>
                <a:ea typeface="ＭＳ Ｐゴシック" charset="0"/>
              </a:rPr>
              <a:t>matlab</a:t>
            </a:r>
            <a:r>
              <a:rPr lang="pt-PT" dirty="0">
                <a:latin typeface="Times New Roman" charset="0"/>
                <a:ea typeface="ＭＳ Ｐゴシック" charset="0"/>
              </a:rPr>
              <a:t>)</a:t>
            </a:r>
          </a:p>
          <a:p>
            <a:r>
              <a:rPr lang="pt-PT" dirty="0">
                <a:latin typeface="Times New Roman" charset="0"/>
              </a:rPr>
              <a:t>Nuno Ribeiro, José Torres- "Tecnologias Compressão Multimédia"</a:t>
            </a:r>
          </a:p>
        </p:txBody>
      </p:sp>
    </p:spTree>
    <p:extLst>
      <p:ext uri="{BB962C8B-B14F-4D97-AF65-F5344CB8AC3E}">
        <p14:creationId xmlns:p14="http://schemas.microsoft.com/office/powerpoint/2010/main" val="91105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Percepção do </a:t>
            </a:r>
            <a:r>
              <a:rPr lang="pt-PT" dirty="0" smtClean="0">
                <a:latin typeface="Times New Roman" charset="0"/>
              </a:rPr>
              <a:t>Movimento</a:t>
            </a:r>
            <a:endParaRPr lang="pt-PT" dirty="0">
              <a:latin typeface="Times New Roman" charset="0"/>
            </a:endParaRPr>
          </a:p>
        </p:txBody>
      </p:sp>
      <p:grpSp>
        <p:nvGrpSpPr>
          <p:cNvPr id="8194" name="Group 31"/>
          <p:cNvGrpSpPr>
            <a:grpSpLocks/>
          </p:cNvGrpSpPr>
          <p:nvPr/>
        </p:nvGrpSpPr>
        <p:grpSpPr bwMode="auto">
          <a:xfrm>
            <a:off x="1371600" y="2133600"/>
            <a:ext cx="2209800" cy="1752600"/>
            <a:chOff x="864" y="1344"/>
            <a:chExt cx="1392" cy="1104"/>
          </a:xfrm>
        </p:grpSpPr>
        <p:grpSp>
          <p:nvGrpSpPr>
            <p:cNvPr id="8202" name="Group 6"/>
            <p:cNvGrpSpPr>
              <a:grpSpLocks/>
            </p:cNvGrpSpPr>
            <p:nvPr/>
          </p:nvGrpSpPr>
          <p:grpSpPr bwMode="auto">
            <a:xfrm>
              <a:off x="1296" y="1344"/>
              <a:ext cx="192" cy="1104"/>
              <a:chOff x="1440" y="1152"/>
              <a:chExt cx="192" cy="1104"/>
            </a:xfrm>
          </p:grpSpPr>
          <p:sp>
            <p:nvSpPr>
              <p:cNvPr id="138247" name="Line 7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48" name="Line 8"/>
              <p:cNvSpPr>
                <a:spLocks noChangeShapeType="1"/>
              </p:cNvSpPr>
              <p:nvPr/>
            </p:nvSpPr>
            <p:spPr bwMode="auto">
              <a:xfrm>
                <a:off x="1440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49" name="Line 9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50" name="Line 10"/>
              <p:cNvSpPr>
                <a:spLocks noChangeShapeType="1"/>
              </p:cNvSpPr>
              <p:nvPr/>
            </p:nvSpPr>
            <p:spPr bwMode="auto">
              <a:xfrm>
                <a:off x="1632" y="1344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</p:grpSp>
        <p:grpSp>
          <p:nvGrpSpPr>
            <p:cNvPr id="8203" name="Group 11"/>
            <p:cNvGrpSpPr>
              <a:grpSpLocks/>
            </p:cNvGrpSpPr>
            <p:nvPr/>
          </p:nvGrpSpPr>
          <p:grpSpPr bwMode="auto">
            <a:xfrm>
              <a:off x="1488" y="1344"/>
              <a:ext cx="192" cy="1104"/>
              <a:chOff x="1440" y="1152"/>
              <a:chExt cx="192" cy="1104"/>
            </a:xfrm>
          </p:grpSpPr>
          <p:sp>
            <p:nvSpPr>
              <p:cNvPr id="138252" name="Line 12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53" name="Line 13"/>
              <p:cNvSpPr>
                <a:spLocks noChangeShapeType="1"/>
              </p:cNvSpPr>
              <p:nvPr/>
            </p:nvSpPr>
            <p:spPr bwMode="auto">
              <a:xfrm>
                <a:off x="1440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54" name="Line 14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55" name="Line 15"/>
              <p:cNvSpPr>
                <a:spLocks noChangeShapeType="1"/>
              </p:cNvSpPr>
              <p:nvPr/>
            </p:nvSpPr>
            <p:spPr bwMode="auto">
              <a:xfrm>
                <a:off x="1632" y="1344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</p:grpSp>
        <p:grpSp>
          <p:nvGrpSpPr>
            <p:cNvPr id="8204" name="Group 16"/>
            <p:cNvGrpSpPr>
              <a:grpSpLocks/>
            </p:cNvGrpSpPr>
            <p:nvPr/>
          </p:nvGrpSpPr>
          <p:grpSpPr bwMode="auto">
            <a:xfrm>
              <a:off x="1872" y="1344"/>
              <a:ext cx="192" cy="1104"/>
              <a:chOff x="1440" y="1152"/>
              <a:chExt cx="192" cy="1104"/>
            </a:xfrm>
          </p:grpSpPr>
          <p:sp>
            <p:nvSpPr>
              <p:cNvPr id="138257" name="Line 17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58" name="Line 18"/>
              <p:cNvSpPr>
                <a:spLocks noChangeShapeType="1"/>
              </p:cNvSpPr>
              <p:nvPr/>
            </p:nvSpPr>
            <p:spPr bwMode="auto">
              <a:xfrm>
                <a:off x="1440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59" name="Line 19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60" name="Line 20"/>
              <p:cNvSpPr>
                <a:spLocks noChangeShapeType="1"/>
              </p:cNvSpPr>
              <p:nvPr/>
            </p:nvSpPr>
            <p:spPr bwMode="auto">
              <a:xfrm>
                <a:off x="1632" y="1344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</p:grpSp>
        <p:grpSp>
          <p:nvGrpSpPr>
            <p:cNvPr id="8205" name="Group 21"/>
            <p:cNvGrpSpPr>
              <a:grpSpLocks/>
            </p:cNvGrpSpPr>
            <p:nvPr/>
          </p:nvGrpSpPr>
          <p:grpSpPr bwMode="auto">
            <a:xfrm>
              <a:off x="2064" y="1344"/>
              <a:ext cx="192" cy="1104"/>
              <a:chOff x="1440" y="1152"/>
              <a:chExt cx="192" cy="1104"/>
            </a:xfrm>
          </p:grpSpPr>
          <p:sp>
            <p:nvSpPr>
              <p:cNvPr id="138262" name="Line 22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63" name="Line 23"/>
              <p:cNvSpPr>
                <a:spLocks noChangeShapeType="1"/>
              </p:cNvSpPr>
              <p:nvPr/>
            </p:nvSpPr>
            <p:spPr bwMode="auto">
              <a:xfrm>
                <a:off x="1440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64" name="Line 24"/>
              <p:cNvSpPr>
                <a:spLocks noChangeShapeType="1"/>
              </p:cNvSpPr>
              <p:nvPr/>
            </p:nvSpPr>
            <p:spPr bwMode="auto">
              <a:xfrm>
                <a:off x="1440" y="1152"/>
                <a:ext cx="192" cy="1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38265" name="Line 25"/>
              <p:cNvSpPr>
                <a:spLocks noChangeShapeType="1"/>
              </p:cNvSpPr>
              <p:nvPr/>
            </p:nvSpPr>
            <p:spPr bwMode="auto">
              <a:xfrm>
                <a:off x="1632" y="1344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/>
              </a:p>
            </p:txBody>
          </p:sp>
        </p:grpSp>
        <p:sp>
          <p:nvSpPr>
            <p:cNvPr id="138266" name="Line 26"/>
            <p:cNvSpPr>
              <a:spLocks noChangeShapeType="1"/>
            </p:cNvSpPr>
            <p:nvPr/>
          </p:nvSpPr>
          <p:spPr bwMode="auto">
            <a:xfrm>
              <a:off x="864" y="1872"/>
              <a:ext cx="52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8267" name="Line 27"/>
            <p:cNvSpPr>
              <a:spLocks noChangeShapeType="1"/>
            </p:cNvSpPr>
            <p:nvPr/>
          </p:nvSpPr>
          <p:spPr bwMode="auto">
            <a:xfrm>
              <a:off x="1488" y="1872"/>
              <a:ext cx="9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8268" name="Line 28"/>
            <p:cNvSpPr>
              <a:spLocks noChangeShapeType="1"/>
            </p:cNvSpPr>
            <p:nvPr/>
          </p:nvSpPr>
          <p:spPr bwMode="auto">
            <a:xfrm>
              <a:off x="1872" y="1872"/>
              <a:ext cx="9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8269" name="Line 29"/>
            <p:cNvSpPr>
              <a:spLocks noChangeShapeType="1"/>
            </p:cNvSpPr>
            <p:nvPr/>
          </p:nvSpPr>
          <p:spPr bwMode="auto">
            <a:xfrm>
              <a:off x="1680" y="1872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8270" name="Line 30"/>
            <p:cNvSpPr>
              <a:spLocks noChangeShapeType="1"/>
            </p:cNvSpPr>
            <p:nvPr/>
          </p:nvSpPr>
          <p:spPr bwMode="auto">
            <a:xfrm>
              <a:off x="2064" y="1872"/>
              <a:ext cx="9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138272" name="Text Box 32"/>
          <p:cNvSpPr txBox="1">
            <a:spLocks noChangeArrowheads="1"/>
          </p:cNvSpPr>
          <p:nvPr/>
        </p:nvSpPr>
        <p:spPr bwMode="auto">
          <a:xfrm>
            <a:off x="950913" y="4795838"/>
            <a:ext cx="527050" cy="3048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pt-PT" sz="1400" i="0" smtClean="0"/>
          </a:p>
        </p:txBody>
      </p:sp>
      <p:sp>
        <p:nvSpPr>
          <p:cNvPr id="138273" name="Text Box 33"/>
          <p:cNvSpPr txBox="1">
            <a:spLocks noChangeArrowheads="1"/>
          </p:cNvSpPr>
          <p:nvPr/>
        </p:nvSpPr>
        <p:spPr bwMode="auto">
          <a:xfrm>
            <a:off x="858838" y="4149725"/>
            <a:ext cx="527050" cy="3048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pt-PT" sz="1400" i="0" smtClean="0"/>
          </a:p>
        </p:txBody>
      </p:sp>
      <p:sp>
        <p:nvSpPr>
          <p:cNvPr id="138274" name="Line 34"/>
          <p:cNvSpPr>
            <a:spLocks noChangeShapeType="1"/>
          </p:cNvSpPr>
          <p:nvPr/>
        </p:nvSpPr>
        <p:spPr bwMode="auto">
          <a:xfrm>
            <a:off x="1371600" y="2120900"/>
            <a:ext cx="3992563" cy="0"/>
          </a:xfrm>
          <a:prstGeom prst="line">
            <a:avLst/>
          </a:prstGeom>
          <a:noFill/>
          <a:ln w="6350">
            <a:solidFill>
              <a:schemeClr val="accent2"/>
            </a:solidFill>
            <a:prstDash val="dashDot"/>
            <a:round/>
            <a:headEnd/>
            <a:tailEnd type="arrow" w="med" len="med"/>
          </a:ln>
          <a:effectLst>
            <a:prstShdw prst="shdw18" dist="17961" dir="13500000">
              <a:schemeClr val="accent2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8275" name="Text Box 35"/>
          <p:cNvSpPr txBox="1">
            <a:spLocks noChangeArrowheads="1"/>
          </p:cNvSpPr>
          <p:nvPr/>
        </p:nvSpPr>
        <p:spPr bwMode="auto">
          <a:xfrm>
            <a:off x="1671638" y="1557338"/>
            <a:ext cx="311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pt-PT" sz="1600" i="0" smtClean="0"/>
              <a:t>tempo</a:t>
            </a:r>
          </a:p>
        </p:txBody>
      </p:sp>
      <p:sp>
        <p:nvSpPr>
          <p:cNvPr id="138276" name="Text Box 36"/>
          <p:cNvSpPr txBox="1">
            <a:spLocks noChangeArrowheads="1"/>
          </p:cNvSpPr>
          <p:nvPr/>
        </p:nvSpPr>
        <p:spPr bwMode="auto">
          <a:xfrm>
            <a:off x="6011863" y="3399383"/>
            <a:ext cx="1872505" cy="46166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pt-PT" sz="2400" i="0" dirty="0" err="1" smtClean="0"/>
              <a:t>Frame</a:t>
            </a:r>
            <a:endParaRPr lang="pt-PT" sz="2400" i="0" dirty="0" smtClean="0"/>
          </a:p>
        </p:txBody>
      </p:sp>
      <p:sp>
        <p:nvSpPr>
          <p:cNvPr id="138277" name="Line 37"/>
          <p:cNvSpPr>
            <a:spLocks noChangeShapeType="1"/>
          </p:cNvSpPr>
          <p:nvPr/>
        </p:nvSpPr>
        <p:spPr bwMode="auto">
          <a:xfrm>
            <a:off x="3851275" y="2971800"/>
            <a:ext cx="2160588" cy="609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8" dist="17961" dir="13500000">
              <a:schemeClr val="accent2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8278" name="Text Box 38"/>
          <p:cNvSpPr txBox="1">
            <a:spLocks noChangeArrowheads="1"/>
          </p:cNvSpPr>
          <p:nvPr/>
        </p:nvSpPr>
        <p:spPr bwMode="auto">
          <a:xfrm>
            <a:off x="377825" y="4149725"/>
            <a:ext cx="8597900" cy="2160591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pt-PT" sz="2400" i="0" dirty="0" smtClean="0"/>
              <a:t> Apresentando uma sequência de imagens ao olho humano com uma </a:t>
            </a:r>
          </a:p>
          <a:p>
            <a:pPr eaLnBrk="1" hangingPunct="1">
              <a:buFontTx/>
              <a:buNone/>
              <a:defRPr/>
            </a:pPr>
            <a:r>
              <a:rPr lang="pt-PT" sz="2400" i="0" dirty="0" smtClean="0"/>
              <a:t>cadência suficientemente rápida cria-se a ilusão de movimento.</a:t>
            </a:r>
          </a:p>
          <a:p>
            <a:pPr eaLnBrk="1" hangingPunct="1">
              <a:defRPr/>
            </a:pPr>
            <a:r>
              <a:rPr lang="pt-PT" sz="2400" i="0" dirty="0" smtClean="0"/>
              <a:t>Cinema: 24 </a:t>
            </a:r>
            <a:r>
              <a:rPr lang="pt-PT" sz="2400" i="0" dirty="0" err="1" smtClean="0"/>
              <a:t>frames</a:t>
            </a:r>
            <a:r>
              <a:rPr lang="pt-PT" sz="2400" i="0" dirty="0" smtClean="0"/>
              <a:t>/segundo  (cada </a:t>
            </a:r>
            <a:r>
              <a:rPr lang="pt-PT" sz="2400" i="0" dirty="0" err="1" smtClean="0"/>
              <a:t>frame</a:t>
            </a:r>
            <a:r>
              <a:rPr lang="pt-PT" sz="2400" i="0" dirty="0" smtClean="0"/>
              <a:t> pode ser </a:t>
            </a:r>
            <a:r>
              <a:rPr lang="pt-PT" sz="2400" i="0" dirty="0" err="1" smtClean="0"/>
              <a:t>projectada</a:t>
            </a:r>
            <a:r>
              <a:rPr lang="pt-PT" sz="2400" i="0" dirty="0" smtClean="0"/>
              <a:t> 2 ou 3 vezes).</a:t>
            </a:r>
          </a:p>
          <a:p>
            <a:pPr eaLnBrk="1" hangingPunct="1">
              <a:defRPr/>
            </a:pPr>
            <a:r>
              <a:rPr lang="pt-PT" sz="2400" i="0" dirty="0" smtClean="0"/>
              <a:t>Televisão: (25/30) </a:t>
            </a:r>
            <a:r>
              <a:rPr lang="pt-PT" sz="2400" i="0" dirty="0" err="1" smtClean="0"/>
              <a:t>frames</a:t>
            </a:r>
            <a:r>
              <a:rPr lang="pt-PT" sz="2400" i="0" dirty="0" smtClean="0"/>
              <a:t> /segundo </a:t>
            </a:r>
          </a:p>
        </p:txBody>
      </p:sp>
    </p:spTree>
    <p:extLst>
      <p:ext uri="{BB962C8B-B14F-4D97-AF65-F5344CB8AC3E}">
        <p14:creationId xmlns:p14="http://schemas.microsoft.com/office/powerpoint/2010/main" val="14153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 smtClean="0"/>
              <a:t>Tipos de Ligações de Vídeo Analógico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724400"/>
          </a:xfrm>
        </p:spPr>
        <p:txBody>
          <a:bodyPr/>
          <a:lstStyle/>
          <a:p>
            <a:r>
              <a:rPr lang="pt-PT" sz="2000" dirty="0" smtClean="0"/>
              <a:t>Vídeo por componentes</a:t>
            </a:r>
          </a:p>
          <a:p>
            <a:pPr lvl="1"/>
            <a:r>
              <a:rPr lang="pt-PT" sz="1800" dirty="0" smtClean="0"/>
              <a:t>As três componentes de cor são transmitidas em fios diferentes;</a:t>
            </a:r>
          </a:p>
          <a:p>
            <a:pPr lvl="1"/>
            <a:r>
              <a:rPr lang="pt-PT" sz="1800" dirty="0" smtClean="0"/>
              <a:t>Podem ser usados os formatos RGB, YUV ou YIQ para representar a cor;</a:t>
            </a:r>
          </a:p>
          <a:p>
            <a:r>
              <a:rPr lang="pt-PT" sz="2000" dirty="0" smtClean="0"/>
              <a:t>Vídeo composto</a:t>
            </a:r>
          </a:p>
          <a:p>
            <a:pPr lvl="1"/>
            <a:r>
              <a:rPr lang="pt-PT" sz="1800" dirty="0" smtClean="0"/>
              <a:t>Um único fio transporta um único sinal com as 3 componentes;</a:t>
            </a:r>
          </a:p>
          <a:p>
            <a:pPr lvl="1"/>
            <a:r>
              <a:rPr lang="pt-PT" sz="1800" dirty="0" smtClean="0"/>
              <a:t>A componente de luminância é modulada em separado das componentes de </a:t>
            </a:r>
            <a:r>
              <a:rPr lang="pt-PT" sz="1800" dirty="0" err="1" smtClean="0"/>
              <a:t>crominância</a:t>
            </a:r>
            <a:r>
              <a:rPr lang="pt-PT" sz="1800" dirty="0" smtClean="0"/>
              <a:t>;</a:t>
            </a:r>
          </a:p>
          <a:p>
            <a:r>
              <a:rPr lang="pt-PT" sz="2000" dirty="0" smtClean="0"/>
              <a:t>S-</a:t>
            </a:r>
            <a:r>
              <a:rPr lang="pt-PT" sz="2000" dirty="0" err="1" smtClean="0"/>
              <a:t>video</a:t>
            </a:r>
            <a:endParaRPr lang="pt-PT" sz="2000" dirty="0" smtClean="0"/>
          </a:p>
          <a:p>
            <a:pPr lvl="1"/>
            <a:r>
              <a:rPr lang="pt-PT" sz="1800" dirty="0" smtClean="0"/>
              <a:t>A luminância é transmitida num fio e as componentes de </a:t>
            </a:r>
            <a:r>
              <a:rPr lang="pt-PT" sz="1800" dirty="0" err="1" smtClean="0"/>
              <a:t>crominância</a:t>
            </a:r>
            <a:r>
              <a:rPr lang="pt-PT" sz="1800" dirty="0" smtClean="0"/>
              <a:t> noutro;</a:t>
            </a:r>
          </a:p>
          <a:p>
            <a:pPr lvl="1"/>
            <a:r>
              <a:rPr lang="pt-PT" sz="1800" dirty="0" smtClean="0"/>
              <a:t>Apresenta melhor qualidade que o vídeo composto.</a:t>
            </a:r>
            <a:endParaRPr lang="pt-P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823345"/>
            <a:ext cx="910208" cy="1389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989460"/>
            <a:ext cx="16637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010" y="3429000"/>
            <a:ext cx="917382" cy="1362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4869160"/>
            <a:ext cx="1092127" cy="16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Vídeo Digital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800" dirty="0" smtClean="0"/>
              <a:t>Os primeiros formatos de vídeo digital representavam a informação sem qualquer compressão;</a:t>
            </a:r>
          </a:p>
          <a:p>
            <a:r>
              <a:rPr lang="pt-PT" sz="2800" dirty="0" smtClean="0"/>
              <a:t>Mesmo assim proporcionavam grandes vantagens:</a:t>
            </a:r>
          </a:p>
          <a:p>
            <a:pPr lvl="1"/>
            <a:r>
              <a:rPr lang="pt-PT" sz="2400" dirty="0" smtClean="0"/>
              <a:t>Possibilidade de armazenamento em servidores de dados;</a:t>
            </a:r>
          </a:p>
          <a:p>
            <a:pPr lvl="1"/>
            <a:r>
              <a:rPr lang="pt-PT" sz="2400" dirty="0" smtClean="0"/>
              <a:t>Possibilidade de realizar cópias sem perca de qualidade;</a:t>
            </a:r>
          </a:p>
          <a:p>
            <a:pPr lvl="1"/>
            <a:r>
              <a:rPr lang="pt-PT" sz="2400" dirty="0" smtClean="0"/>
              <a:t>Possibilidade de realizar filtragem digital para a eliminação de ruído;</a:t>
            </a:r>
          </a:p>
          <a:p>
            <a:pPr lvl="1"/>
            <a:r>
              <a:rPr lang="pt-PT" sz="2400" dirty="0" smtClean="0"/>
              <a:t>Acesso direto facilitando a edição.</a:t>
            </a:r>
          </a:p>
        </p:txBody>
      </p:sp>
    </p:spTree>
    <p:extLst>
      <p:ext uri="{BB962C8B-B14F-4D97-AF65-F5344CB8AC3E}">
        <p14:creationId xmlns:p14="http://schemas.microsoft.com/office/powerpoint/2010/main" val="111134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Vídeo Digital</a:t>
            </a:r>
            <a:endParaRPr lang="en-GB" dirty="0">
              <a:latin typeface="Times New Roman" charset="0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PT" dirty="0">
                <a:latin typeface="Times New Roman" charset="0"/>
              </a:rPr>
              <a:t>Componentes YUV</a:t>
            </a:r>
          </a:p>
          <a:p>
            <a:pPr lvl="1">
              <a:lnSpc>
                <a:spcPct val="90000"/>
              </a:lnSpc>
            </a:pPr>
            <a:r>
              <a:rPr lang="pt-PT" sz="3200" dirty="0">
                <a:latin typeface="Times New Roman" charset="0"/>
                <a:ea typeface="ＭＳ Ｐゴシック" charset="0"/>
              </a:rPr>
              <a:t>Emissão de TV</a:t>
            </a:r>
          </a:p>
          <a:p>
            <a:pPr lvl="1">
              <a:lnSpc>
                <a:spcPct val="90000"/>
              </a:lnSpc>
            </a:pPr>
            <a:r>
              <a:rPr lang="pt-PT" sz="3200" dirty="0">
                <a:latin typeface="Times New Roman" charset="0"/>
                <a:ea typeface="ＭＳ Ｐゴシック" charset="0"/>
              </a:rPr>
              <a:t>Compressão é mais eficiente</a:t>
            </a:r>
          </a:p>
          <a:p>
            <a:pPr>
              <a:lnSpc>
                <a:spcPct val="90000"/>
              </a:lnSpc>
            </a:pPr>
            <a:r>
              <a:rPr lang="pt-PT" dirty="0">
                <a:latin typeface="Times New Roman" charset="0"/>
              </a:rPr>
              <a:t>O vídeo digital são versões “</a:t>
            </a:r>
            <a:r>
              <a:rPr lang="pt-PT" altLang="ja-JP" dirty="0" err="1">
                <a:latin typeface="Times New Roman" charset="0"/>
              </a:rPr>
              <a:t>scaled</a:t>
            </a:r>
            <a:r>
              <a:rPr lang="pt-PT" dirty="0">
                <a:latin typeface="Times New Roman" charset="0"/>
              </a:rPr>
              <a:t>”</a:t>
            </a:r>
            <a:r>
              <a:rPr lang="pt-PT" altLang="ja-JP" dirty="0">
                <a:latin typeface="Times New Roman" charset="0"/>
              </a:rPr>
              <a:t> e com offset do sistema YUV – designadas por </a:t>
            </a:r>
            <a:r>
              <a:rPr lang="pt-PT" altLang="ja-JP" dirty="0" err="1">
                <a:latin typeface="Times New Roman" charset="0"/>
              </a:rPr>
              <a:t>YC</a:t>
            </a:r>
            <a:r>
              <a:rPr lang="pt-PT" altLang="ja-JP" baseline="-25000" dirty="0" err="1">
                <a:latin typeface="Times New Roman" charset="0"/>
              </a:rPr>
              <a:t>b</a:t>
            </a:r>
            <a:r>
              <a:rPr lang="pt-PT" altLang="ja-JP" dirty="0" err="1">
                <a:latin typeface="Times New Roman" charset="0"/>
              </a:rPr>
              <a:t>C</a:t>
            </a:r>
            <a:r>
              <a:rPr lang="pt-PT" altLang="ja-JP" baseline="-25000" dirty="0" err="1">
                <a:latin typeface="Times New Roman" charset="0"/>
              </a:rPr>
              <a:t>r</a:t>
            </a:r>
            <a:r>
              <a:rPr lang="pt-PT" altLang="ja-JP" baseline="-25000" dirty="0">
                <a:latin typeface="Times New Roman" charset="0"/>
              </a:rPr>
              <a:t> </a:t>
            </a:r>
            <a:r>
              <a:rPr lang="pt-PT" altLang="ja-JP" dirty="0">
                <a:latin typeface="Times New Roman" charset="0"/>
              </a:rPr>
              <a:t>(CCIR-601)</a:t>
            </a:r>
            <a:endParaRPr lang="pt-PT" altLang="ja-JP" baseline="-25000" dirty="0">
              <a:latin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pt-PT" sz="3200" dirty="0">
                <a:latin typeface="Times New Roman" charset="0"/>
                <a:ea typeface="ＭＳ Ｐゴシック" charset="0"/>
              </a:rPr>
              <a:t>8 bits para cada componente nos intervalos</a:t>
            </a:r>
          </a:p>
          <a:p>
            <a:pPr lvl="2">
              <a:lnSpc>
                <a:spcPct val="90000"/>
              </a:lnSpc>
            </a:pPr>
            <a:r>
              <a:rPr lang="pt-PT" sz="3200" dirty="0" smtClean="0">
                <a:latin typeface="Times New Roman" charset="0"/>
                <a:ea typeface="ＭＳ Ｐゴシック" charset="0"/>
              </a:rPr>
              <a:t>Y</a:t>
            </a:r>
            <a:r>
              <a:rPr lang="pt-PT" sz="3200" dirty="0">
                <a:latin typeface="Times New Roman" charset="0"/>
                <a:ea typeface="ＭＳ Ｐゴシック" charset="0"/>
              </a:rPr>
              <a:t> </a:t>
            </a:r>
            <a:r>
              <a:rPr lang="pt-PT" sz="3200" dirty="0" smtClean="0">
                <a:latin typeface="Times New Roman" charset="0"/>
                <a:ea typeface="ＭＳ Ｐゴシック" charset="0"/>
              </a:rPr>
              <a:t>– [</a:t>
            </a:r>
            <a:r>
              <a:rPr lang="pt-PT" sz="3200" dirty="0">
                <a:latin typeface="Times New Roman" charset="0"/>
                <a:ea typeface="ＭＳ Ｐゴシック" charset="0"/>
              </a:rPr>
              <a:t>16, 235]</a:t>
            </a:r>
          </a:p>
          <a:p>
            <a:pPr lvl="2">
              <a:lnSpc>
                <a:spcPct val="90000"/>
              </a:lnSpc>
            </a:pPr>
            <a:r>
              <a:rPr lang="pt-PT" sz="3200" dirty="0" smtClean="0">
                <a:latin typeface="Times New Roman" charset="0"/>
                <a:ea typeface="ＭＳ Ｐゴシック" charset="0"/>
              </a:rPr>
              <a:t>C</a:t>
            </a:r>
            <a:r>
              <a:rPr lang="pt-PT" sz="3200" dirty="0">
                <a:latin typeface="Times New Roman" charset="0"/>
                <a:ea typeface="ＭＳ Ｐゴシック" charset="0"/>
              </a:rPr>
              <a:t> </a:t>
            </a:r>
            <a:r>
              <a:rPr lang="pt-PT" sz="3200" dirty="0" smtClean="0">
                <a:latin typeface="Times New Roman" charset="0"/>
                <a:ea typeface="ＭＳ Ｐゴシック" charset="0"/>
              </a:rPr>
              <a:t>– [</a:t>
            </a:r>
            <a:r>
              <a:rPr lang="pt-PT" sz="3200" dirty="0">
                <a:latin typeface="Times New Roman" charset="0"/>
                <a:ea typeface="ＭＳ Ｐゴシック" charset="0"/>
              </a:rPr>
              <a:t>16, 240] </a:t>
            </a:r>
            <a:endParaRPr lang="pt-PT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>
                <a:latin typeface="Times New Roman" charset="0"/>
              </a:rPr>
              <a:t>Normas de </a:t>
            </a:r>
            <a:r>
              <a:rPr lang="pt-PT" sz="4000" dirty="0" smtClean="0">
                <a:latin typeface="Times New Roman" charset="0"/>
              </a:rPr>
              <a:t>Vídeo </a:t>
            </a:r>
            <a:r>
              <a:rPr lang="pt-PT" sz="4000" dirty="0">
                <a:latin typeface="Times New Roman" charset="0"/>
              </a:rPr>
              <a:t>D</a:t>
            </a:r>
            <a:r>
              <a:rPr lang="pt-PT" sz="4000" dirty="0" smtClean="0">
                <a:latin typeface="Times New Roman" charset="0"/>
              </a:rPr>
              <a:t>igital</a:t>
            </a:r>
            <a:endParaRPr lang="pt-PT" sz="4000" dirty="0">
              <a:latin typeface="Times New Roman" charset="0"/>
            </a:endParaRPr>
          </a:p>
        </p:txBody>
      </p:sp>
      <p:graphicFrame>
        <p:nvGraphicFramePr>
          <p:cNvPr id="121959" name="Group 10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598" cy="4152900"/>
        </p:xfrm>
        <a:graphic>
          <a:graphicData uri="http://schemas.openxmlformats.org/drawingml/2006/table">
            <a:tbl>
              <a:tblPr/>
              <a:tblGrid>
                <a:gridCol w="1888840"/>
                <a:gridCol w="1421937"/>
                <a:gridCol w="1252152"/>
                <a:gridCol w="1335412"/>
                <a:gridCol w="1129713"/>
                <a:gridCol w="1201544"/>
              </a:tblGrid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HDTV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CCIR 601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NTSC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CCIR 601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PAL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CIF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QCIF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Resolução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da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Luminância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1920 x 1080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720 x 486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720 x 576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352 x 288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176 x 144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Resolução da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Crominância</a:t>
                      </a: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960 x 540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360 x 486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360 x 576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176 x 144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88 x 72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Sub-amostragem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de cor</a:t>
                      </a: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4:2:0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4:2:2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4:2:2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4:2:0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4:2:0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Frames/seg</a:t>
                      </a: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29.97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29.97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25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29.97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29.94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Relação Aspecto</a:t>
                      </a: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16:9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4:3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4:3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4:3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4:3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Entrelaçamento</a:t>
                      </a:r>
                    </a:p>
                  </a:txBody>
                  <a:tcPr marL="94034" marR="9403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Sim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Sim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Sim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Não</a:t>
                      </a: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Não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4034" marR="9403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1960" name="Text Box 104"/>
          <p:cNvSpPr txBox="1">
            <a:spLocks noChangeArrowheads="1"/>
          </p:cNvSpPr>
          <p:nvPr/>
        </p:nvSpPr>
        <p:spPr bwMode="auto">
          <a:xfrm>
            <a:off x="808038" y="5822625"/>
            <a:ext cx="5300662" cy="4603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pt-PT" sz="2400" i="0" dirty="0" err="1" smtClean="0">
                <a:hlinkClick r:id="rId2"/>
              </a:rPr>
              <a:t>http</a:t>
            </a:r>
            <a:r>
              <a:rPr lang="pt-PT" sz="2400" i="0" dirty="0" smtClean="0">
                <a:hlinkClick r:id="rId2"/>
              </a:rPr>
              <a:t>://</a:t>
            </a:r>
            <a:r>
              <a:rPr lang="pt-PT" sz="2400" i="0" dirty="0" err="1" smtClean="0">
                <a:hlinkClick r:id="rId2"/>
              </a:rPr>
              <a:t>www.equasys.de</a:t>
            </a:r>
            <a:r>
              <a:rPr lang="pt-PT" sz="2400" i="0" dirty="0" smtClean="0">
                <a:hlinkClick r:id="rId2"/>
              </a:rPr>
              <a:t>/</a:t>
            </a:r>
            <a:r>
              <a:rPr lang="pt-PT" sz="2400" i="0" dirty="0" err="1" smtClean="0">
                <a:hlinkClick r:id="rId2"/>
              </a:rPr>
              <a:t>videoformats.html</a:t>
            </a:r>
            <a:endParaRPr lang="pt-PT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2388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Compressão?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PT" sz="2800" b="1" dirty="0" smtClean="0">
                <a:latin typeface="Times New Roman" charset="0"/>
              </a:rPr>
              <a:t>Uma </a:t>
            </a:r>
            <a:r>
              <a:rPr lang="pt-PT" sz="2800" b="1" dirty="0" err="1">
                <a:latin typeface="Times New Roman" charset="0"/>
              </a:rPr>
              <a:t>Frame</a:t>
            </a:r>
            <a:r>
              <a:rPr lang="pt-PT" sz="2800" dirty="0">
                <a:latin typeface="Times New Roman" charset="0"/>
              </a:rPr>
              <a:t>  ocupa 1 </a:t>
            </a:r>
            <a:r>
              <a:rPr lang="pt-PT" sz="2800" dirty="0" err="1">
                <a:latin typeface="Times New Roman" charset="0"/>
              </a:rPr>
              <a:t>Mbyte</a:t>
            </a:r>
            <a:endParaRPr lang="pt-PT" sz="2800" dirty="0">
              <a:latin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pt-PT" sz="2400" dirty="0">
                <a:latin typeface="Times New Roman" charset="0"/>
                <a:ea typeface="ＭＳ Ｐゴシック" charset="0"/>
              </a:rPr>
              <a:t>720*486*3 bytes= 1049760 bytes </a:t>
            </a:r>
            <a:r>
              <a:rPr lang="pt-PT" sz="2400" dirty="0" smtClean="0">
                <a:latin typeface="Times New Roman" charset="0"/>
              </a:rPr>
              <a:t>≈ </a:t>
            </a:r>
            <a:r>
              <a:rPr lang="pt-PT" sz="2400" dirty="0" smtClean="0">
                <a:latin typeface="Times New Roman" charset="0"/>
                <a:ea typeface="ＭＳ Ｐゴシック" charset="0"/>
              </a:rPr>
              <a:t>1 </a:t>
            </a:r>
            <a:r>
              <a:rPr lang="pt-PT" sz="2400" dirty="0" err="1">
                <a:latin typeface="Times New Roman" charset="0"/>
                <a:ea typeface="ＭＳ Ｐゴシック" charset="0"/>
              </a:rPr>
              <a:t>MByte</a:t>
            </a:r>
            <a:endParaRPr lang="pt-PT" sz="2400" dirty="0">
              <a:latin typeface="Times New Roman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pt-PT" sz="2800" b="1" dirty="0">
                <a:latin typeface="Times New Roman" charset="0"/>
              </a:rPr>
              <a:t>1 segundo de vídeo</a:t>
            </a:r>
            <a:r>
              <a:rPr lang="pt-PT" sz="2800" dirty="0">
                <a:latin typeface="Times New Roman" charset="0"/>
              </a:rPr>
              <a:t> (PAL) </a:t>
            </a:r>
            <a:r>
              <a:rPr lang="pt-PT" sz="2800" dirty="0" smtClean="0">
                <a:latin typeface="Times New Roman" charset="0"/>
              </a:rPr>
              <a:t>≈ 25 </a:t>
            </a:r>
            <a:r>
              <a:rPr lang="pt-PT" sz="2800" dirty="0" err="1">
                <a:latin typeface="Times New Roman" charset="0"/>
              </a:rPr>
              <a:t>MBytes</a:t>
            </a:r>
            <a:endParaRPr lang="pt-PT" sz="2800" dirty="0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pt-PT" sz="2800" b="1" dirty="0">
                <a:latin typeface="Times New Roman" charset="0"/>
              </a:rPr>
              <a:t>1 minuto de vídeo </a:t>
            </a:r>
            <a:r>
              <a:rPr lang="pt-PT" sz="2800" dirty="0">
                <a:latin typeface="Times New Roman" charset="0"/>
              </a:rPr>
              <a:t>(PAL) </a:t>
            </a:r>
            <a:r>
              <a:rPr lang="pt-PT" sz="2800" dirty="0" smtClean="0">
                <a:latin typeface="Times New Roman" charset="0"/>
              </a:rPr>
              <a:t>≈ 1.5 </a:t>
            </a:r>
            <a:r>
              <a:rPr lang="pt-PT" sz="2800" dirty="0" err="1">
                <a:latin typeface="Times New Roman" charset="0"/>
              </a:rPr>
              <a:t>Gbytes</a:t>
            </a:r>
            <a:endParaRPr lang="pt-PT" sz="2800" dirty="0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pt-PT" sz="2800" b="1" dirty="0">
                <a:latin typeface="Times New Roman" charset="0"/>
              </a:rPr>
              <a:t>1h de vídeo (PAL</a:t>
            </a:r>
            <a:r>
              <a:rPr lang="pt-PT" sz="2800" b="1" dirty="0" smtClean="0">
                <a:latin typeface="Times New Roman" charset="0"/>
              </a:rPr>
              <a:t>) </a:t>
            </a:r>
            <a:r>
              <a:rPr lang="pt-PT" sz="2800" dirty="0" smtClean="0">
                <a:latin typeface="Times New Roman" charset="0"/>
              </a:rPr>
              <a:t>≈ </a:t>
            </a:r>
            <a:r>
              <a:rPr lang="pt-PT" sz="2800" dirty="0" smtClean="0">
                <a:solidFill>
                  <a:srgbClr val="FF0000"/>
                </a:solidFill>
                <a:latin typeface="Times New Roman" charset="0"/>
              </a:rPr>
              <a:t>90 </a:t>
            </a:r>
            <a:r>
              <a:rPr lang="pt-PT" sz="2800" dirty="0" err="1">
                <a:solidFill>
                  <a:srgbClr val="FF0000"/>
                </a:solidFill>
                <a:latin typeface="Times New Roman" charset="0"/>
              </a:rPr>
              <a:t>Gbytes</a:t>
            </a:r>
            <a:endParaRPr lang="pt-PT" sz="2800" dirty="0">
              <a:solidFill>
                <a:srgbClr val="FF0000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pt-PT" sz="2800" dirty="0">
                <a:latin typeface="Times New Roman" charset="0"/>
              </a:rPr>
              <a:t>Para manipular vídeo não compactado</a:t>
            </a:r>
          </a:p>
          <a:p>
            <a:pPr lvl="1">
              <a:lnSpc>
                <a:spcPct val="90000"/>
              </a:lnSpc>
            </a:pPr>
            <a:r>
              <a:rPr lang="pt-PT" sz="2400" dirty="0">
                <a:latin typeface="Times New Roman" charset="0"/>
                <a:ea typeface="ＭＳ Ｐゴシック" charset="0"/>
              </a:rPr>
              <a:t>Armazenamento com </a:t>
            </a:r>
            <a:r>
              <a:rPr lang="pt-PT" sz="2400" dirty="0" err="1">
                <a:latin typeface="Times New Roman" charset="0"/>
                <a:ea typeface="ＭＳ Ｐゴシック" charset="0"/>
              </a:rPr>
              <a:t>terabytes</a:t>
            </a:r>
            <a:r>
              <a:rPr lang="pt-PT" sz="2400" dirty="0">
                <a:latin typeface="Times New Roman" charset="0"/>
                <a:ea typeface="ＭＳ Ｐゴシック" charset="0"/>
              </a:rPr>
              <a:t>  (o DVD 4.7Gbytes)</a:t>
            </a:r>
          </a:p>
          <a:p>
            <a:pPr lvl="1">
              <a:lnSpc>
                <a:spcPct val="90000"/>
              </a:lnSpc>
            </a:pPr>
            <a:r>
              <a:rPr lang="pt-PT" sz="2400" dirty="0">
                <a:latin typeface="Times New Roman" charset="0"/>
                <a:ea typeface="ＭＳ Ｐゴシック" charset="0"/>
              </a:rPr>
              <a:t>Largura de banda da ordem de 200 Mbit/</a:t>
            </a:r>
            <a:r>
              <a:rPr lang="pt-PT" sz="2400" dirty="0" err="1">
                <a:latin typeface="Times New Roman" charset="0"/>
                <a:ea typeface="ＭＳ Ｐゴシック" charset="0"/>
              </a:rPr>
              <a:t>seg</a:t>
            </a:r>
            <a:endParaRPr lang="pt-PT" sz="2400" dirty="0">
              <a:latin typeface="Times New Roman" charset="0"/>
              <a:ea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pt-PT" sz="2000" dirty="0">
                <a:latin typeface="Times New Roman" charset="0"/>
                <a:ea typeface="ＭＳ Ｐゴシック" charset="0"/>
              </a:rPr>
              <a:t>25 </a:t>
            </a:r>
            <a:r>
              <a:rPr lang="pt-PT" sz="2000" dirty="0" err="1">
                <a:latin typeface="Times New Roman" charset="0"/>
                <a:ea typeface="ＭＳ Ｐゴシック" charset="0"/>
              </a:rPr>
              <a:t>Mbytes</a:t>
            </a:r>
            <a:r>
              <a:rPr lang="pt-PT" sz="2000" dirty="0">
                <a:latin typeface="Times New Roman" charset="0"/>
                <a:ea typeface="ＭＳ Ｐゴシック" charset="0"/>
              </a:rPr>
              <a:t> </a:t>
            </a:r>
            <a:r>
              <a:rPr lang="pt-PT" sz="2000" dirty="0" smtClean="0">
                <a:latin typeface="Times New Roman" charset="0"/>
                <a:ea typeface="ＭＳ Ｐゴシック" charset="0"/>
              </a:rPr>
              <a:t>×8 </a:t>
            </a:r>
            <a:r>
              <a:rPr lang="pt-PT" sz="2000" dirty="0">
                <a:latin typeface="Times New Roman" charset="0"/>
                <a:ea typeface="ＭＳ Ｐゴシック" charset="0"/>
              </a:rPr>
              <a:t>= 200 </a:t>
            </a:r>
            <a:r>
              <a:rPr lang="pt-PT" sz="2000" dirty="0" err="1">
                <a:latin typeface="Times New Roman" charset="0"/>
                <a:ea typeface="ＭＳ Ｐゴシック" charset="0"/>
              </a:rPr>
              <a:t>Mbits</a:t>
            </a:r>
            <a:endParaRPr lang="pt-PT" sz="2000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latin typeface="Times New Roman" charset="0"/>
              </a:rPr>
              <a:t>Compressão de Vídeo</a:t>
            </a:r>
            <a:endParaRPr lang="pt-PT" dirty="0">
              <a:latin typeface="Times New Roman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>
                <a:latin typeface="Times New Roman" charset="0"/>
              </a:rPr>
              <a:t>Redução da redundância  espacial (da imagem)</a:t>
            </a: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Reduzir o tamanho 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das </a:t>
            </a:r>
            <a:r>
              <a:rPr lang="pt-PT" dirty="0" err="1">
                <a:latin typeface="Times New Roman" charset="0"/>
                <a:ea typeface="ＭＳ Ｐゴシック" charset="0"/>
              </a:rPr>
              <a:t>frames</a:t>
            </a:r>
            <a:endParaRPr lang="pt-PT" dirty="0">
              <a:latin typeface="Times New Roman" charset="0"/>
              <a:ea typeface="ＭＳ Ｐゴシック" charset="0"/>
            </a:endParaRPr>
          </a:p>
          <a:p>
            <a:pPr lvl="1"/>
            <a:r>
              <a:rPr lang="pt-PT" dirty="0">
                <a:latin typeface="Times New Roman" charset="0"/>
                <a:ea typeface="ＭＳ Ｐゴシック" charset="0"/>
              </a:rPr>
              <a:t>Compressão de imagem (codificação com perdas)</a:t>
            </a:r>
          </a:p>
          <a:p>
            <a:r>
              <a:rPr lang="pt-PT" dirty="0">
                <a:latin typeface="Times New Roman" charset="0"/>
              </a:rPr>
              <a:t>Redução da redundância temporal</a:t>
            </a:r>
          </a:p>
          <a:p>
            <a:pPr lvl="1"/>
            <a:r>
              <a:rPr lang="pt-PT" dirty="0" smtClean="0">
                <a:latin typeface="Times New Roman" charset="0"/>
                <a:ea typeface="ＭＳ Ｐゴシック" charset="0"/>
              </a:rPr>
              <a:t>Duas </a:t>
            </a:r>
            <a:r>
              <a:rPr lang="pt-PT" dirty="0" err="1">
                <a:latin typeface="Times New Roman" charset="0"/>
                <a:ea typeface="ＭＳ Ｐゴシック" charset="0"/>
              </a:rPr>
              <a:t>frames</a:t>
            </a:r>
            <a:r>
              <a:rPr lang="pt-PT" dirty="0">
                <a:latin typeface="Times New Roman" charset="0"/>
                <a:ea typeface="ＭＳ Ｐゴシック" charset="0"/>
              </a:rPr>
              <a:t> </a:t>
            </a:r>
            <a:r>
              <a:rPr lang="pt-PT" dirty="0" smtClean="0">
                <a:latin typeface="Times New Roman" charset="0"/>
                <a:ea typeface="ＭＳ Ｐゴシック" charset="0"/>
              </a:rPr>
              <a:t>consecutivas </a:t>
            </a:r>
            <a:r>
              <a:rPr lang="pt-PT" dirty="0">
                <a:latin typeface="Times New Roman" charset="0"/>
                <a:ea typeface="ＭＳ Ｐゴシック" charset="0"/>
              </a:rPr>
              <a:t>(em cenas com pouco</a:t>
            </a:r>
          </a:p>
          <a:p>
            <a:pPr lvl="1">
              <a:buFontTx/>
              <a:buNone/>
            </a:pPr>
            <a:r>
              <a:rPr lang="pt-PT" dirty="0">
                <a:latin typeface="Times New Roman" charset="0"/>
                <a:ea typeface="ＭＳ Ｐゴシック" charset="0"/>
              </a:rPr>
              <a:t> movimento) não são significativamente diferentes</a:t>
            </a:r>
          </a:p>
          <a:p>
            <a:pPr lvl="2">
              <a:buFontTx/>
              <a:buNone/>
            </a:pPr>
            <a:r>
              <a:rPr lang="pt-PT" dirty="0">
                <a:latin typeface="Times New Roman" charset="0"/>
                <a:ea typeface="ＭＳ Ｐゴシック" charset="0"/>
              </a:rPr>
              <a:t>-Utilização de codificadores preditivos </a:t>
            </a:r>
          </a:p>
          <a:p>
            <a:pPr lvl="2">
              <a:buFontTx/>
              <a:buNone/>
            </a:pPr>
            <a:r>
              <a:rPr lang="pt-PT" dirty="0">
                <a:latin typeface="Times New Roman" charset="0"/>
                <a:ea typeface="ＭＳ Ｐゴシック" charset="0"/>
              </a:rPr>
              <a:t>-Utilização de detectores de movimento</a:t>
            </a:r>
          </a:p>
          <a:p>
            <a:r>
              <a:rPr lang="pt-PT" dirty="0">
                <a:latin typeface="Times New Roman" charset="0"/>
              </a:rPr>
              <a:t>E o sinal áudio?</a:t>
            </a:r>
          </a:p>
          <a:p>
            <a:pPr lvl="1"/>
            <a:endParaRPr lang="pt-PT" dirty="0">
              <a:solidFill>
                <a:schemeClr val="folHlink"/>
              </a:solidFill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sTemplate" id="{E0939762-D5B7-E64E-99BA-FF87DA2372B7}" vid="{FB518F49-D23A-214C-8B00-2481C3F0B6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AulasTemplate</Template>
  <TotalTime>154</TotalTime>
  <Words>1216</Words>
  <Application>Microsoft Macintosh PowerPoint</Application>
  <PresentationFormat>On-screen Show (4:3)</PresentationFormat>
  <Paragraphs>235</Paragraphs>
  <Slides>28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Cambria Math</vt:lpstr>
      <vt:lpstr>Mangal</vt:lpstr>
      <vt:lpstr>ＭＳ Ｐゴシック</vt:lpstr>
      <vt:lpstr>Tahoma</vt:lpstr>
      <vt:lpstr>Times New Roman</vt:lpstr>
      <vt:lpstr>Arial</vt:lpstr>
      <vt:lpstr>Office Theme</vt:lpstr>
      <vt:lpstr>Equation</vt:lpstr>
      <vt:lpstr>Módulo 4 – Compressão de Vídeo Sistemas Multimédia Ana Tomé José Vieira</vt:lpstr>
      <vt:lpstr>Sumário</vt:lpstr>
      <vt:lpstr>Percepção do Movimento</vt:lpstr>
      <vt:lpstr>Tipos de Ligações de Vídeo Analógico</vt:lpstr>
      <vt:lpstr>Vídeo Digital</vt:lpstr>
      <vt:lpstr>Vídeo Digital</vt:lpstr>
      <vt:lpstr>Normas de Vídeo Digital</vt:lpstr>
      <vt:lpstr>Compressão?</vt:lpstr>
      <vt:lpstr>Compressão de Vídeo</vt:lpstr>
      <vt:lpstr>Compressão de Vídeo</vt:lpstr>
      <vt:lpstr>Redundância Temporal</vt:lpstr>
      <vt:lpstr>Redundância Temporal – Diferença Entre Frames</vt:lpstr>
      <vt:lpstr>Redundância Temporal – Diferença Entre Frames</vt:lpstr>
      <vt:lpstr>Medição da Qualidade de Vídeo</vt:lpstr>
      <vt:lpstr>Medição da Qualidade de Vídeo</vt:lpstr>
      <vt:lpstr>Segmentação da Frame</vt:lpstr>
      <vt:lpstr>Vector de Movimento</vt:lpstr>
      <vt:lpstr>Frame Reconstruída com MV</vt:lpstr>
      <vt:lpstr>Exemplo</vt:lpstr>
      <vt:lpstr>Exemplo</vt:lpstr>
      <vt:lpstr>Detecção de Movimento</vt:lpstr>
      <vt:lpstr>Algoritmo de Procura</vt:lpstr>
      <vt:lpstr>Sequência de Vídeo</vt:lpstr>
      <vt:lpstr>Uma Sequência de Vídeo</vt:lpstr>
      <vt:lpstr>Normas de Vídeo Comprimido</vt:lpstr>
      <vt:lpstr>MPEG-2 (níveis)</vt:lpstr>
      <vt:lpstr>Normas Vídeo e Compressão</vt:lpstr>
      <vt:lpstr>Bibliografia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jnvieira@ua.pt</dc:creator>
  <cp:lastModifiedBy>jnvieira@ua.pt</cp:lastModifiedBy>
  <cp:revision>31</cp:revision>
  <dcterms:created xsi:type="dcterms:W3CDTF">2015-11-03T14:33:41Z</dcterms:created>
  <dcterms:modified xsi:type="dcterms:W3CDTF">2017-12-18T00:29:34Z</dcterms:modified>
</cp:coreProperties>
</file>